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59" r:id="rId5"/>
    <p:sldId id="268" r:id="rId6"/>
    <p:sldId id="260" r:id="rId7"/>
    <p:sldId id="267" r:id="rId8"/>
    <p:sldId id="264" r:id="rId9"/>
    <p:sldId id="269" r:id="rId10"/>
    <p:sldId id="27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814" autoAdjust="0"/>
    <p:restoredTop sz="96247" autoAdjust="0"/>
  </p:normalViewPr>
  <p:slideViewPr>
    <p:cSldViewPr snapToGrid="0">
      <p:cViewPr varScale="1">
        <p:scale>
          <a:sx n="111" d="100"/>
          <a:sy n="111" d="100"/>
        </p:scale>
        <p:origin x="123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A4B7F-FAAF-4B74-8E3F-A1383D55A003}" type="datetimeFigureOut">
              <a:rPr lang="en-US" smtClean="0"/>
              <a:t>3/7/2024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89711A-9B6C-420A-8087-09CF28E6B9BD}" type="slidenum">
              <a:rPr lang="en-US" smtClean="0"/>
              <a:t>‹#›</a:t>
            </a:fld>
            <a:endParaRPr lang="en-US"/>
          </a:p>
        </p:txBody>
      </p:sp>
    </p:spTree>
    <p:extLst>
      <p:ext uri="{BB962C8B-B14F-4D97-AF65-F5344CB8AC3E}">
        <p14:creationId xmlns:p14="http://schemas.microsoft.com/office/powerpoint/2010/main" val="2942857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Welcome to the first </a:t>
            </a:r>
            <a:r>
              <a:rPr lang="en-US" b="1" dirty="0">
                <a:latin typeface="+mn-lt"/>
              </a:rPr>
              <a:t>NASN Advancing Health Equity for Students with Asthma Community of Practice. </a:t>
            </a:r>
          </a:p>
          <a:p>
            <a:r>
              <a:rPr lang="en-US" sz="1200" b="1" dirty="0"/>
              <a:t>This CoP is dedicated to the dissemination and implementation of PCORI Symptom-based Adjustment of Inhaled Steroid Therapy Study (The ASIST Study) for Mild Asthma. </a:t>
            </a:r>
          </a:p>
          <a:p>
            <a:r>
              <a:rPr lang="en-US" dirty="0"/>
              <a:t>PCORI – Patient Centered Outcomes Research Institute</a:t>
            </a:r>
          </a:p>
          <a:p>
            <a:r>
              <a:rPr lang="en-US" dirty="0"/>
              <a:t>ASIST – Asthma Symptom-based-adjustment of Inhaled Steroid Therapy </a:t>
            </a:r>
          </a:p>
          <a:p>
            <a:r>
              <a:rPr lang="en-US" dirty="0"/>
              <a:t>Since this is our first meeting we are going to cover some basics today. I am Ann Nichols, Nurse Consultant for NASN in this PCORI work, and on the ESC Data Initiative. Please put your name and your state in the chat at this time if you have not already done so. Today I will talk more than normal since a CoP is intended to be a collaborative, interactive meeting. But please feel free to post comments or questions – Dr. Deborah D’Souza Vazirani will be monitoring our chat today. I encourage your questions/comments today! </a:t>
            </a:r>
          </a:p>
        </p:txBody>
      </p:sp>
      <p:sp>
        <p:nvSpPr>
          <p:cNvPr id="4" name="Slide Number Placeholder 3"/>
          <p:cNvSpPr>
            <a:spLocks noGrp="1"/>
          </p:cNvSpPr>
          <p:nvPr>
            <p:ph type="sldNum" sz="quarter" idx="5"/>
          </p:nvPr>
        </p:nvSpPr>
        <p:spPr/>
        <p:txBody>
          <a:bodyPr/>
          <a:lstStyle/>
          <a:p>
            <a:fld id="{D489711A-9B6C-420A-8087-09CF28E6B9BD}" type="slidenum">
              <a:rPr lang="en-US" smtClean="0"/>
              <a:t>1</a:t>
            </a:fld>
            <a:endParaRPr lang="en-US"/>
          </a:p>
        </p:txBody>
      </p:sp>
    </p:spTree>
    <p:extLst>
      <p:ext uri="{BB962C8B-B14F-4D97-AF65-F5344CB8AC3E}">
        <p14:creationId xmlns:p14="http://schemas.microsoft.com/office/powerpoint/2010/main" val="26732954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Community of Practice is not a term that is know to everyone. If you are a member of NASN, you may participate in other communities – like ESCs if you are a Data Coordinator. There are sometimes communities organized around nursing care in particular areas of practice, or directed towards a specific chronic condition diagnosis. This is the description of a community of practice as we envision it. If you want to generally know more there is a link on this slide to the source of this quote.  CoPs are a great way to both distribute information, and to learn from practicing school nurses. After today’s meeting we will post these few slides in the Community library. </a:t>
            </a:r>
          </a:p>
        </p:txBody>
      </p:sp>
      <p:sp>
        <p:nvSpPr>
          <p:cNvPr id="4" name="Slide Number Placeholder 3"/>
          <p:cNvSpPr>
            <a:spLocks noGrp="1"/>
          </p:cNvSpPr>
          <p:nvPr>
            <p:ph type="sldNum" sz="quarter" idx="5"/>
          </p:nvPr>
        </p:nvSpPr>
        <p:spPr/>
        <p:txBody>
          <a:bodyPr/>
          <a:lstStyle/>
          <a:p>
            <a:fld id="{D489711A-9B6C-420A-8087-09CF28E6B9BD}" type="slidenum">
              <a:rPr lang="en-US" smtClean="0"/>
              <a:t>2</a:t>
            </a:fld>
            <a:endParaRPr lang="en-US"/>
          </a:p>
        </p:txBody>
      </p:sp>
    </p:spTree>
    <p:extLst>
      <p:ext uri="{BB962C8B-B14F-4D97-AF65-F5344CB8AC3E}">
        <p14:creationId xmlns:p14="http://schemas.microsoft.com/office/powerpoint/2010/main" val="38172606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always important to know benefits and expectations for participation in something like a </a:t>
            </a:r>
            <a:r>
              <a:rPr lang="en-US" dirty="0" err="1"/>
              <a:t>CoP.</a:t>
            </a:r>
            <a:r>
              <a:rPr lang="en-US" dirty="0"/>
              <a:t> So let’s look for a moment at how a Community of Practice will work. If you have not yet been there, the blue name on the left of this slide is the name of our </a:t>
            </a:r>
            <a:r>
              <a:rPr lang="en-US" dirty="0" err="1"/>
              <a:t>CoP.</a:t>
            </a:r>
            <a:r>
              <a:rPr lang="en-US" dirty="0"/>
              <a:t> This is also a live link to the home page. Rather than go there and risk conflict of live platforms I have a screen shot that we will look at in a minute. But this is largely a good overview. </a:t>
            </a:r>
          </a:p>
          <a:p>
            <a:r>
              <a:rPr lang="en-US" dirty="0"/>
              <a:t>We will have regularly scheduled meetings and will share those dates with CoP messaging reminders. We hope that you attend as many as you can, but also understand that unexpected things come up regularly for school nurses. </a:t>
            </a:r>
          </a:p>
          <a:p>
            <a:r>
              <a:rPr lang="en-US" dirty="0"/>
              <a:t>Our common on-line presence between meetings is the NASN CoP site in blue. I will talk about different actions when we go to the next slide.</a:t>
            </a:r>
          </a:p>
          <a:p>
            <a:r>
              <a:rPr lang="en-US" dirty="0"/>
              <a:t>Today I am the facilitator, and although other people may lead future topic meetings, I will participate in that manner on-going. </a:t>
            </a:r>
          </a:p>
          <a:p>
            <a:r>
              <a:rPr lang="en-US" dirty="0"/>
              <a:t>You all – school nurses from </a:t>
            </a:r>
            <a:r>
              <a:rPr lang="en-US" b="0" i="0" dirty="0">
                <a:solidFill>
                  <a:srgbClr val="394147"/>
                </a:solidFill>
                <a:effectLst/>
                <a:latin typeface="Helvetica Neue"/>
              </a:rPr>
              <a:t>Florida, Georgia, North Carolina, and Ohio are participants in the </a:t>
            </a:r>
            <a:r>
              <a:rPr lang="en-US" b="0" i="0" dirty="0" err="1">
                <a:solidFill>
                  <a:srgbClr val="394147"/>
                </a:solidFill>
                <a:effectLst/>
                <a:latin typeface="Helvetica Neue"/>
              </a:rPr>
              <a:t>CoP.</a:t>
            </a:r>
            <a:r>
              <a:rPr lang="en-US" b="0" i="0" dirty="0">
                <a:solidFill>
                  <a:srgbClr val="394147"/>
                </a:solidFill>
                <a:effectLst/>
                <a:latin typeface="Helvetica Neue"/>
              </a:rPr>
              <a:t> We want you to feel that this is a ‘working’ space for you where you can learn and share. So we are asking you to …</a:t>
            </a:r>
          </a:p>
          <a:p>
            <a:r>
              <a:rPr lang="en-US" b="0" i="0" dirty="0">
                <a:solidFill>
                  <a:srgbClr val="394147"/>
                </a:solidFill>
                <a:effectLst/>
                <a:latin typeface="Helvetica Neue"/>
              </a:rPr>
              <a:t>My favorite format for a CoP meeting is to pose some thoughts or questions at the start, to separate into multiple rooms for discussion of those things, and then to come back together for sharing of the outcome of those discussions. Then we provide a recording and copies of things that are pertinent for later use. </a:t>
            </a:r>
            <a:endParaRPr lang="en-US" dirty="0"/>
          </a:p>
        </p:txBody>
      </p:sp>
      <p:sp>
        <p:nvSpPr>
          <p:cNvPr id="4" name="Slide Number Placeholder 3"/>
          <p:cNvSpPr>
            <a:spLocks noGrp="1"/>
          </p:cNvSpPr>
          <p:nvPr>
            <p:ph type="sldNum" sz="quarter" idx="5"/>
          </p:nvPr>
        </p:nvSpPr>
        <p:spPr/>
        <p:txBody>
          <a:bodyPr/>
          <a:lstStyle/>
          <a:p>
            <a:fld id="{D489711A-9B6C-420A-8087-09CF28E6B9BD}" type="slidenum">
              <a:rPr lang="en-US" smtClean="0"/>
              <a:t>3</a:t>
            </a:fld>
            <a:endParaRPr lang="en-US"/>
          </a:p>
        </p:txBody>
      </p:sp>
    </p:spTree>
    <p:extLst>
      <p:ext uri="{BB962C8B-B14F-4D97-AF65-F5344CB8AC3E}">
        <p14:creationId xmlns:p14="http://schemas.microsoft.com/office/powerpoint/2010/main" val="33268685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screen shot of the NASN </a:t>
            </a:r>
            <a:r>
              <a:rPr lang="en-US" dirty="0" err="1"/>
              <a:t>CoP.</a:t>
            </a:r>
            <a:r>
              <a:rPr lang="en-US" dirty="0"/>
              <a:t> There are a couple of things I’d like to point out and if you are not an NASN member there will be an extra step for you. Just under the blue banner we have the tabs for Home, Discussion, Blogs, Events, and Members. Those tabs are all accessible to you when logged in. On this home page the latest posts run on the right with the newest on top. You will need to join the CoP in order to have functionality to post or respond. If you are an NASN member you will log in and then go to this home page and a red JOIN button will be on the top right of the page. If you are not an NASN member you will create an NASN account and sign in, and then when you go to this home page you will see the same JOIN button. If you do not join the CoP you will not get the discussion posts, reminders or notice of things in the library. Your use of the site is pretty much limited. </a:t>
            </a:r>
          </a:p>
        </p:txBody>
      </p:sp>
      <p:sp>
        <p:nvSpPr>
          <p:cNvPr id="4" name="Slide Number Placeholder 3"/>
          <p:cNvSpPr>
            <a:spLocks noGrp="1"/>
          </p:cNvSpPr>
          <p:nvPr>
            <p:ph type="sldNum" sz="quarter" idx="5"/>
          </p:nvPr>
        </p:nvSpPr>
        <p:spPr/>
        <p:txBody>
          <a:bodyPr/>
          <a:lstStyle/>
          <a:p>
            <a:fld id="{D489711A-9B6C-420A-8087-09CF28E6B9BD}" type="slidenum">
              <a:rPr lang="en-US" smtClean="0"/>
              <a:t>4</a:t>
            </a:fld>
            <a:endParaRPr lang="en-US"/>
          </a:p>
        </p:txBody>
      </p:sp>
    </p:spTree>
    <p:extLst>
      <p:ext uri="{BB962C8B-B14F-4D97-AF65-F5344CB8AC3E}">
        <p14:creationId xmlns:p14="http://schemas.microsoft.com/office/powerpoint/2010/main" val="36456418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do not have an NASN account this is how to create one. </a:t>
            </a:r>
          </a:p>
        </p:txBody>
      </p:sp>
      <p:sp>
        <p:nvSpPr>
          <p:cNvPr id="4" name="Slide Number Placeholder 3"/>
          <p:cNvSpPr>
            <a:spLocks noGrp="1"/>
          </p:cNvSpPr>
          <p:nvPr>
            <p:ph type="sldNum" sz="quarter" idx="5"/>
          </p:nvPr>
        </p:nvSpPr>
        <p:spPr/>
        <p:txBody>
          <a:bodyPr/>
          <a:lstStyle/>
          <a:p>
            <a:fld id="{D489711A-9B6C-420A-8087-09CF28E6B9BD}" type="slidenum">
              <a:rPr lang="en-US" smtClean="0"/>
              <a:t>5</a:t>
            </a:fld>
            <a:endParaRPr lang="en-US"/>
          </a:p>
        </p:txBody>
      </p:sp>
    </p:spTree>
    <p:extLst>
      <p:ext uri="{BB962C8B-B14F-4D97-AF65-F5344CB8AC3E}">
        <p14:creationId xmlns:p14="http://schemas.microsoft.com/office/powerpoint/2010/main" val="9608059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Today we are highlighting this document that is an encapsulation of the information that we will focus on from the ASIST study. It is a four page document. A copy is housed in the CoP library, and also available at the link on this page. It is a great place to start to get a good feel for this change in asthma management that has a clear evidence base. Even if you do not start identifying students for whom a switch to symptom-based ICS use might be warranted, you will probably start getting students with these orders. </a:t>
            </a:r>
          </a:p>
        </p:txBody>
      </p:sp>
      <p:sp>
        <p:nvSpPr>
          <p:cNvPr id="4" name="Slide Number Placeholder 3"/>
          <p:cNvSpPr>
            <a:spLocks noGrp="1"/>
          </p:cNvSpPr>
          <p:nvPr>
            <p:ph type="sldNum" sz="quarter" idx="5"/>
          </p:nvPr>
        </p:nvSpPr>
        <p:spPr/>
        <p:txBody>
          <a:bodyPr/>
          <a:lstStyle/>
          <a:p>
            <a:fld id="{D489711A-9B6C-420A-8087-09CF28E6B9BD}" type="slidenum">
              <a:rPr lang="en-US" smtClean="0"/>
              <a:t>6</a:t>
            </a:fld>
            <a:endParaRPr lang="en-US"/>
          </a:p>
        </p:txBody>
      </p:sp>
    </p:spTree>
    <p:extLst>
      <p:ext uri="{BB962C8B-B14F-4D97-AF65-F5344CB8AC3E}">
        <p14:creationId xmlns:p14="http://schemas.microsoft.com/office/powerpoint/2010/main" val="20062345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am not going to go into details today about the ASIST study – just this basic info to help you see the importance if you have not already been exposed. </a:t>
            </a:r>
          </a:p>
        </p:txBody>
      </p:sp>
      <p:sp>
        <p:nvSpPr>
          <p:cNvPr id="4" name="Slide Number Placeholder 3"/>
          <p:cNvSpPr>
            <a:spLocks noGrp="1"/>
          </p:cNvSpPr>
          <p:nvPr>
            <p:ph type="sldNum" sz="quarter" idx="5"/>
          </p:nvPr>
        </p:nvSpPr>
        <p:spPr/>
        <p:txBody>
          <a:bodyPr/>
          <a:lstStyle/>
          <a:p>
            <a:fld id="{D489711A-9B6C-420A-8087-09CF28E6B9BD}" type="slidenum">
              <a:rPr lang="en-US" smtClean="0"/>
              <a:t>7</a:t>
            </a:fld>
            <a:endParaRPr lang="en-US"/>
          </a:p>
        </p:txBody>
      </p:sp>
    </p:spTree>
    <p:extLst>
      <p:ext uri="{BB962C8B-B14F-4D97-AF65-F5344CB8AC3E}">
        <p14:creationId xmlns:p14="http://schemas.microsoft.com/office/powerpoint/2010/main" val="12415293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inequities that exist in the lives of some students can result in challenges for those students, their families and ultimately the school nurse. I am sure that you have had those students and are aware that lack of access to care in a community, being underinsured, living in poverty, being a member of certain ethnic groups, lack of comprehension, forgetfulness, and daily life issues can all contribute to poorer outcomes for students with asthma. Part of the excitement about this evidence is the part that it can play for certain students. </a:t>
            </a:r>
          </a:p>
        </p:txBody>
      </p:sp>
      <p:sp>
        <p:nvSpPr>
          <p:cNvPr id="4" name="Slide Number Placeholder 3"/>
          <p:cNvSpPr>
            <a:spLocks noGrp="1"/>
          </p:cNvSpPr>
          <p:nvPr>
            <p:ph type="sldNum" sz="quarter" idx="5"/>
          </p:nvPr>
        </p:nvSpPr>
        <p:spPr/>
        <p:txBody>
          <a:bodyPr/>
          <a:lstStyle/>
          <a:p>
            <a:fld id="{D489711A-9B6C-420A-8087-09CF28E6B9BD}" type="slidenum">
              <a:rPr lang="en-US" smtClean="0"/>
              <a:t>8</a:t>
            </a:fld>
            <a:endParaRPr lang="en-US"/>
          </a:p>
        </p:txBody>
      </p:sp>
    </p:spTree>
    <p:extLst>
      <p:ext uri="{BB962C8B-B14F-4D97-AF65-F5344CB8AC3E}">
        <p14:creationId xmlns:p14="http://schemas.microsoft.com/office/powerpoint/2010/main" val="3409696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D24BBC5-0AC2-4B55-A6AD-B64A3F6684A7}" type="datetimeFigureOut">
              <a:rPr lang="en-US" smtClean="0"/>
              <a:t>3/7/2024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A5C2B5-2380-484E-B7FF-2504BF9221C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5886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24BBC5-0AC2-4B55-A6AD-B64A3F6684A7}" type="datetimeFigureOut">
              <a:rPr lang="en-US" smtClean="0"/>
              <a:t>3/7/2024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A5C2B5-2380-484E-B7FF-2504BF9221C4}" type="slidenum">
              <a:rPr lang="en-US" smtClean="0"/>
              <a:t>‹#›</a:t>
            </a:fld>
            <a:endParaRPr lang="en-US"/>
          </a:p>
        </p:txBody>
      </p:sp>
    </p:spTree>
    <p:extLst>
      <p:ext uri="{BB962C8B-B14F-4D97-AF65-F5344CB8AC3E}">
        <p14:creationId xmlns:p14="http://schemas.microsoft.com/office/powerpoint/2010/main" val="527608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24BBC5-0AC2-4B55-A6AD-B64A3F6684A7}" type="datetimeFigureOut">
              <a:rPr lang="en-US" smtClean="0"/>
              <a:t>3/7/2024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A5C2B5-2380-484E-B7FF-2504BF9221C4}" type="slidenum">
              <a:rPr lang="en-US" smtClean="0"/>
              <a:t>‹#›</a:t>
            </a:fld>
            <a:endParaRPr lang="en-US"/>
          </a:p>
        </p:txBody>
      </p:sp>
    </p:spTree>
    <p:extLst>
      <p:ext uri="{BB962C8B-B14F-4D97-AF65-F5344CB8AC3E}">
        <p14:creationId xmlns:p14="http://schemas.microsoft.com/office/powerpoint/2010/main" val="3654238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24BBC5-0AC2-4B55-A6AD-B64A3F6684A7}" type="datetimeFigureOut">
              <a:rPr lang="en-US" smtClean="0"/>
              <a:t>3/7/2024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A5C2B5-2380-484E-B7FF-2504BF9221C4}" type="slidenum">
              <a:rPr lang="en-US" smtClean="0"/>
              <a:t>‹#›</a:t>
            </a:fld>
            <a:endParaRPr lang="en-US"/>
          </a:p>
        </p:txBody>
      </p:sp>
    </p:spTree>
    <p:extLst>
      <p:ext uri="{BB962C8B-B14F-4D97-AF65-F5344CB8AC3E}">
        <p14:creationId xmlns:p14="http://schemas.microsoft.com/office/powerpoint/2010/main" val="313040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24BBC5-0AC2-4B55-A6AD-B64A3F6684A7}" type="datetimeFigureOut">
              <a:rPr lang="en-US" smtClean="0"/>
              <a:t>3/7/2024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A5C2B5-2380-484E-B7FF-2504BF9221C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3873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24BBC5-0AC2-4B55-A6AD-B64A3F6684A7}" type="datetimeFigureOut">
              <a:rPr lang="en-US" smtClean="0"/>
              <a:t>3/7/2024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A5C2B5-2380-484E-B7FF-2504BF9221C4}" type="slidenum">
              <a:rPr lang="en-US" smtClean="0"/>
              <a:t>‹#›</a:t>
            </a:fld>
            <a:endParaRPr lang="en-US"/>
          </a:p>
        </p:txBody>
      </p:sp>
    </p:spTree>
    <p:extLst>
      <p:ext uri="{BB962C8B-B14F-4D97-AF65-F5344CB8AC3E}">
        <p14:creationId xmlns:p14="http://schemas.microsoft.com/office/powerpoint/2010/main" val="1709225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D24BBC5-0AC2-4B55-A6AD-B64A3F6684A7}" type="datetimeFigureOut">
              <a:rPr lang="en-US" smtClean="0"/>
              <a:t>3/7/2024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A5C2B5-2380-484E-B7FF-2504BF9221C4}" type="slidenum">
              <a:rPr lang="en-US" smtClean="0"/>
              <a:t>‹#›</a:t>
            </a:fld>
            <a:endParaRPr lang="en-US"/>
          </a:p>
        </p:txBody>
      </p:sp>
    </p:spTree>
    <p:extLst>
      <p:ext uri="{BB962C8B-B14F-4D97-AF65-F5344CB8AC3E}">
        <p14:creationId xmlns:p14="http://schemas.microsoft.com/office/powerpoint/2010/main" val="1154861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D24BBC5-0AC2-4B55-A6AD-B64A3F6684A7}" type="datetimeFigureOut">
              <a:rPr lang="en-US" smtClean="0"/>
              <a:t>3/7/2024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A5C2B5-2380-484E-B7FF-2504BF9221C4}" type="slidenum">
              <a:rPr lang="en-US" smtClean="0"/>
              <a:t>‹#›</a:t>
            </a:fld>
            <a:endParaRPr lang="en-US"/>
          </a:p>
        </p:txBody>
      </p:sp>
    </p:spTree>
    <p:extLst>
      <p:ext uri="{BB962C8B-B14F-4D97-AF65-F5344CB8AC3E}">
        <p14:creationId xmlns:p14="http://schemas.microsoft.com/office/powerpoint/2010/main" val="1784222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24BBC5-0AC2-4B55-A6AD-B64A3F6684A7}" type="datetimeFigureOut">
              <a:rPr lang="en-US" smtClean="0"/>
              <a:t>3/7/2024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77A5C2B5-2380-484E-B7FF-2504BF9221C4}" type="slidenum">
              <a:rPr lang="en-US" smtClean="0"/>
              <a:t>‹#›</a:t>
            </a:fld>
            <a:endParaRPr lang="en-US"/>
          </a:p>
        </p:txBody>
      </p:sp>
    </p:spTree>
    <p:extLst>
      <p:ext uri="{BB962C8B-B14F-4D97-AF65-F5344CB8AC3E}">
        <p14:creationId xmlns:p14="http://schemas.microsoft.com/office/powerpoint/2010/main" val="3355836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D24BBC5-0AC2-4B55-A6AD-B64A3F6684A7}" type="datetimeFigureOut">
              <a:rPr lang="en-US" smtClean="0"/>
              <a:t>3/7/2024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7A5C2B5-2380-484E-B7FF-2504BF9221C4}" type="slidenum">
              <a:rPr lang="en-US" smtClean="0"/>
              <a:t>‹#›</a:t>
            </a:fld>
            <a:endParaRPr lang="en-US"/>
          </a:p>
        </p:txBody>
      </p:sp>
    </p:spTree>
    <p:extLst>
      <p:ext uri="{BB962C8B-B14F-4D97-AF65-F5344CB8AC3E}">
        <p14:creationId xmlns:p14="http://schemas.microsoft.com/office/powerpoint/2010/main" val="3085780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D24BBC5-0AC2-4B55-A6AD-B64A3F6684A7}" type="datetimeFigureOut">
              <a:rPr lang="en-US" smtClean="0"/>
              <a:t>3/7/2024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A5C2B5-2380-484E-B7FF-2504BF9221C4}" type="slidenum">
              <a:rPr lang="en-US" smtClean="0"/>
              <a:t>‹#›</a:t>
            </a:fld>
            <a:endParaRPr lang="en-US"/>
          </a:p>
        </p:txBody>
      </p:sp>
    </p:spTree>
    <p:extLst>
      <p:ext uri="{BB962C8B-B14F-4D97-AF65-F5344CB8AC3E}">
        <p14:creationId xmlns:p14="http://schemas.microsoft.com/office/powerpoint/2010/main" val="4210997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D24BBC5-0AC2-4B55-A6AD-B64A3F6684A7}" type="datetimeFigureOut">
              <a:rPr lang="en-US" smtClean="0"/>
              <a:t>3/7/2024</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7A5C2B5-2380-484E-B7FF-2504BF9221C4}"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61277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wenger-trayner.com/introduction-to-communities-of-practic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nasn.org/community-home?CommunityKey=958f3b4f-9b11-4a90-a0c3-018daf4f1934" TargetMode="External"/><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mailto:nasn@nasn.org"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hyperlink" Target="https://my.nasn.org/account/login.aspx"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hyperlink" Target="https://higherlogicdownload.s3.amazonaws.com/NASN/8575d1b7-94ad-45ab-808e-d45019cc5c08/UploadedImages/PDFs/Advocacy/PCO-02_Dissemination_-_Asthma_Evidence-NASN_PCORI_Evidence_Implementation_Guidance_for_the_School_Nurse-02-2024.pdf"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5.xml"/><Relationship Id="rId5" Type="http://schemas.openxmlformats.org/officeDocument/2006/relationships/image" Target="../media/image2.png"/><Relationship Id="rId4" Type="http://schemas.openxmlformats.org/officeDocument/2006/relationships/image" Target="../media/image6.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D078D-885D-14BA-8A09-794DB9B74129}"/>
              </a:ext>
            </a:extLst>
          </p:cNvPr>
          <p:cNvSpPr>
            <a:spLocks noGrp="1"/>
          </p:cNvSpPr>
          <p:nvPr>
            <p:ph type="ctrTitle"/>
          </p:nvPr>
        </p:nvSpPr>
        <p:spPr>
          <a:xfrm>
            <a:off x="1097280" y="758951"/>
            <a:ext cx="10058400" cy="3580135"/>
          </a:xfrm>
        </p:spPr>
        <p:txBody>
          <a:bodyPr>
            <a:normAutofit fontScale="90000"/>
          </a:bodyPr>
          <a:lstStyle/>
          <a:p>
            <a:pPr algn="ctr"/>
            <a:r>
              <a:rPr lang="en-US" sz="6000" b="1" dirty="0"/>
              <a:t>PCORI Symptom-based Adjustment of Inhaled Steroid Therapy Study (The ASIST Study) for Mild Asthma  </a:t>
            </a:r>
            <a:br>
              <a:rPr lang="en-US" dirty="0"/>
            </a:br>
            <a:endParaRPr lang="en-US" dirty="0"/>
          </a:p>
        </p:txBody>
      </p:sp>
      <p:sp>
        <p:nvSpPr>
          <p:cNvPr id="3" name="Subtitle 2">
            <a:extLst>
              <a:ext uri="{FF2B5EF4-FFF2-40B4-BE49-F238E27FC236}">
                <a16:creationId xmlns:a16="http://schemas.microsoft.com/office/drawing/2014/main" id="{8A351754-2329-0798-32E0-D483FB70A5A2}"/>
              </a:ext>
            </a:extLst>
          </p:cNvPr>
          <p:cNvSpPr>
            <a:spLocks noGrp="1"/>
          </p:cNvSpPr>
          <p:nvPr>
            <p:ph type="subTitle" idx="1"/>
          </p:nvPr>
        </p:nvSpPr>
        <p:spPr>
          <a:xfrm>
            <a:off x="569343" y="4455620"/>
            <a:ext cx="11084944" cy="1815784"/>
          </a:xfrm>
        </p:spPr>
        <p:txBody>
          <a:bodyPr>
            <a:normAutofit/>
          </a:bodyPr>
          <a:lstStyle/>
          <a:p>
            <a:pPr>
              <a:lnSpc>
                <a:spcPct val="100000"/>
              </a:lnSpc>
              <a:spcBef>
                <a:spcPts val="0"/>
              </a:spcBef>
              <a:spcAft>
                <a:spcPts val="0"/>
              </a:spcAft>
            </a:pPr>
            <a:r>
              <a:rPr lang="en-US" b="1" dirty="0">
                <a:latin typeface="+mn-lt"/>
              </a:rPr>
              <a:t>NASN Advancing Health Equity for Students with Asthma Community of Practice </a:t>
            </a:r>
          </a:p>
          <a:p>
            <a:pPr>
              <a:lnSpc>
                <a:spcPct val="100000"/>
              </a:lnSpc>
              <a:spcBef>
                <a:spcPts val="0"/>
              </a:spcBef>
              <a:spcAft>
                <a:spcPts val="0"/>
              </a:spcAft>
            </a:pPr>
            <a:r>
              <a:rPr lang="en-US" b="1" dirty="0">
                <a:latin typeface="+mn-lt"/>
              </a:rPr>
              <a:t>March 7, 2024</a:t>
            </a:r>
          </a:p>
        </p:txBody>
      </p:sp>
      <p:pic>
        <p:nvPicPr>
          <p:cNvPr id="4" name="Picture 2" descr="National Association of School Nurses logo. This will take you to the homepage">
            <a:extLst>
              <a:ext uri="{FF2B5EF4-FFF2-40B4-BE49-F238E27FC236}">
                <a16:creationId xmlns:a16="http://schemas.microsoft.com/office/drawing/2014/main" id="{BFEA269D-2437-1564-F372-3130CAE8BB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78204" y="5054284"/>
            <a:ext cx="1442771" cy="10447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45605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16EFC-4AC9-4056-2216-0764A50924E8}"/>
              </a:ext>
            </a:extLst>
          </p:cNvPr>
          <p:cNvSpPr>
            <a:spLocks noGrp="1"/>
          </p:cNvSpPr>
          <p:nvPr>
            <p:ph type="title"/>
          </p:nvPr>
        </p:nvSpPr>
        <p:spPr/>
        <p:txBody>
          <a:bodyPr/>
          <a:lstStyle/>
          <a:p>
            <a:pPr algn="ctr"/>
            <a:r>
              <a:rPr lang="en-US" dirty="0"/>
              <a:t>Questions and Comments?</a:t>
            </a:r>
          </a:p>
        </p:txBody>
      </p:sp>
      <p:pic>
        <p:nvPicPr>
          <p:cNvPr id="4" name="Picture 2" descr="National Association of School Nurses logo. This will take you to the homepage">
            <a:extLst>
              <a:ext uri="{FF2B5EF4-FFF2-40B4-BE49-F238E27FC236}">
                <a16:creationId xmlns:a16="http://schemas.microsoft.com/office/drawing/2014/main" id="{B92A79FE-039E-1B05-EE8A-DB96F89E9CA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496999" y="2677887"/>
            <a:ext cx="2991496" cy="2166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4416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53626-FCC1-D3CA-5B1B-7685452E945B}"/>
              </a:ext>
            </a:extLst>
          </p:cNvPr>
          <p:cNvSpPr>
            <a:spLocks noGrp="1"/>
          </p:cNvSpPr>
          <p:nvPr>
            <p:ph type="title"/>
          </p:nvPr>
        </p:nvSpPr>
        <p:spPr/>
        <p:txBody>
          <a:bodyPr>
            <a:normAutofit/>
          </a:bodyPr>
          <a:lstStyle/>
          <a:p>
            <a:pPr algn="ctr"/>
            <a:r>
              <a:rPr lang="en-US" sz="5400" dirty="0">
                <a:solidFill>
                  <a:schemeClr val="accent2">
                    <a:lumMod val="75000"/>
                  </a:schemeClr>
                </a:solidFill>
              </a:rPr>
              <a:t>What are Communities of Practice?</a:t>
            </a:r>
          </a:p>
        </p:txBody>
      </p:sp>
      <p:sp>
        <p:nvSpPr>
          <p:cNvPr id="3" name="Content Placeholder 2">
            <a:extLst>
              <a:ext uri="{FF2B5EF4-FFF2-40B4-BE49-F238E27FC236}">
                <a16:creationId xmlns:a16="http://schemas.microsoft.com/office/drawing/2014/main" id="{A1CC1C4C-7AE1-91CA-AA89-BAD24C861FE0}"/>
              </a:ext>
            </a:extLst>
          </p:cNvPr>
          <p:cNvSpPr>
            <a:spLocks noGrp="1"/>
          </p:cNvSpPr>
          <p:nvPr>
            <p:ph idx="1"/>
          </p:nvPr>
        </p:nvSpPr>
        <p:spPr/>
        <p:txBody>
          <a:bodyPr>
            <a:normAutofit lnSpcReduction="10000"/>
          </a:bodyPr>
          <a:lstStyle/>
          <a:p>
            <a:pPr marL="0" marR="0" indent="0" algn="ctr">
              <a:lnSpc>
                <a:spcPct val="107000"/>
              </a:lnSpc>
              <a:spcBef>
                <a:spcPts val="0"/>
              </a:spcBef>
              <a:spcAft>
                <a:spcPts val="0"/>
              </a:spcAft>
              <a:buNone/>
            </a:pPr>
            <a:r>
              <a:rPr lang="en-US" sz="4400" kern="100" dirty="0">
                <a:effectLst/>
                <a:latin typeface="Calibri" panose="020F0502020204030204" pitchFamily="34" charset="0"/>
                <a:ea typeface="Calibri" panose="020F0502020204030204" pitchFamily="34" charset="0"/>
                <a:cs typeface="Times New Roman" panose="02020603050405020304" pitchFamily="18" charset="0"/>
              </a:rPr>
              <a:t>“Groups of people who share a concern or a passion for something they do and learn how to do it better as they interact regularly.”</a:t>
            </a:r>
          </a:p>
          <a:p>
            <a:pPr marL="0" marR="0" indent="0">
              <a:lnSpc>
                <a:spcPct val="107000"/>
              </a:lnSpc>
              <a:spcBef>
                <a:spcPts val="0"/>
              </a:spcBef>
              <a:spcAft>
                <a:spcPts val="0"/>
              </a:spcAft>
              <a:buNone/>
            </a:pP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r>
              <a:rPr lang="en-US" b="0" i="0" dirty="0">
                <a:solidFill>
                  <a:srgbClr val="333333"/>
                </a:solidFill>
                <a:effectLst/>
                <a:latin typeface="Proxima-Nova"/>
              </a:rPr>
              <a:t>Wenger-</a:t>
            </a:r>
            <a:r>
              <a:rPr lang="en-US" b="0" i="0" dirty="0" err="1">
                <a:solidFill>
                  <a:srgbClr val="333333"/>
                </a:solidFill>
                <a:effectLst/>
                <a:latin typeface="Proxima-Nova"/>
              </a:rPr>
              <a:t>Trayner</a:t>
            </a:r>
            <a:r>
              <a:rPr lang="en-US" b="0" i="0" dirty="0">
                <a:solidFill>
                  <a:srgbClr val="333333"/>
                </a:solidFill>
                <a:effectLst/>
                <a:latin typeface="Proxima-Nova"/>
              </a:rPr>
              <a:t>, E., &amp; Wenger-</a:t>
            </a:r>
            <a:r>
              <a:rPr lang="en-US" b="0" i="0" dirty="0" err="1">
                <a:solidFill>
                  <a:srgbClr val="333333"/>
                </a:solidFill>
                <a:effectLst/>
                <a:latin typeface="Proxima-Nova"/>
              </a:rPr>
              <a:t>Trayner</a:t>
            </a:r>
            <a:r>
              <a:rPr lang="en-US" b="0" i="0" dirty="0">
                <a:solidFill>
                  <a:srgbClr val="333333"/>
                </a:solidFill>
                <a:effectLst/>
                <a:latin typeface="Proxima-Nova"/>
              </a:rPr>
              <a:t>, B. (n.d.). Introduction to Communities of Practice. Retrieved from </a:t>
            </a:r>
            <a:r>
              <a:rPr lang="en-US" dirty="0">
                <a:hlinkClick r:id="rId3"/>
              </a:rPr>
              <a:t>http://wenger-trayner.co m/introduction-to-communities-of-practice/   </a:t>
            </a:r>
            <a:endParaRPr lang="en-US" dirty="0"/>
          </a:p>
        </p:txBody>
      </p:sp>
    </p:spTree>
    <p:extLst>
      <p:ext uri="{BB962C8B-B14F-4D97-AF65-F5344CB8AC3E}">
        <p14:creationId xmlns:p14="http://schemas.microsoft.com/office/powerpoint/2010/main" val="2624623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6DC92-C760-F196-1900-6714250AC81D}"/>
              </a:ext>
            </a:extLst>
          </p:cNvPr>
          <p:cNvSpPr>
            <a:spLocks noGrp="1"/>
          </p:cNvSpPr>
          <p:nvPr>
            <p:ph type="title"/>
          </p:nvPr>
        </p:nvSpPr>
        <p:spPr/>
        <p:txBody>
          <a:bodyPr/>
          <a:lstStyle/>
          <a:p>
            <a:pPr algn="ctr"/>
            <a:r>
              <a:rPr lang="en-US" dirty="0"/>
              <a:t>How does a Community of Practice Work?</a:t>
            </a:r>
          </a:p>
        </p:txBody>
      </p:sp>
      <p:sp>
        <p:nvSpPr>
          <p:cNvPr id="3" name="Content Placeholder 2">
            <a:extLst>
              <a:ext uri="{FF2B5EF4-FFF2-40B4-BE49-F238E27FC236}">
                <a16:creationId xmlns:a16="http://schemas.microsoft.com/office/drawing/2014/main" id="{649152EB-2AA5-F253-4D53-7B45E2F882CE}"/>
              </a:ext>
            </a:extLst>
          </p:cNvPr>
          <p:cNvSpPr>
            <a:spLocks noGrp="1"/>
          </p:cNvSpPr>
          <p:nvPr>
            <p:ph idx="1"/>
          </p:nvPr>
        </p:nvSpPr>
        <p:spPr>
          <a:xfrm>
            <a:off x="4800600" y="474453"/>
            <a:ext cx="6492240" cy="6136412"/>
          </a:xfrm>
        </p:spPr>
        <p:txBody>
          <a:bodyPr>
            <a:normAutofit fontScale="92500" lnSpcReduction="10000"/>
          </a:bodyPr>
          <a:lstStyle/>
          <a:p>
            <a:r>
              <a:rPr lang="en-US" sz="2800" dirty="0"/>
              <a:t>Regularly scheduled meetings</a:t>
            </a:r>
          </a:p>
          <a:p>
            <a:r>
              <a:rPr lang="en-US" sz="2800" dirty="0"/>
              <a:t>Common on-line presence for resources and discussion between meetings</a:t>
            </a:r>
          </a:p>
          <a:p>
            <a:r>
              <a:rPr lang="en-US" sz="2800" dirty="0"/>
              <a:t>Facilitator role for planning, managing meetings, and oversight of on-line discussions</a:t>
            </a:r>
          </a:p>
          <a:p>
            <a:r>
              <a:rPr lang="en-US" sz="2800" dirty="0"/>
              <a:t>Participants with a common interest or need</a:t>
            </a:r>
          </a:p>
          <a:p>
            <a:pPr lvl="1"/>
            <a:r>
              <a:rPr lang="en-US" sz="2800" dirty="0"/>
              <a:t>Use the resources; bring your questions and suggestions</a:t>
            </a:r>
          </a:p>
          <a:p>
            <a:pPr lvl="1"/>
            <a:r>
              <a:rPr lang="en-US" sz="2800" dirty="0"/>
              <a:t>Integrate new knowledge into practice</a:t>
            </a:r>
          </a:p>
          <a:p>
            <a:pPr lvl="1"/>
            <a:r>
              <a:rPr lang="en-US" sz="2800" dirty="0"/>
              <a:t>Share experiences and local resources</a:t>
            </a:r>
          </a:p>
          <a:p>
            <a:pPr lvl="1"/>
            <a:r>
              <a:rPr lang="en-US" sz="2800" dirty="0"/>
              <a:t>Participate in on-line discussions </a:t>
            </a:r>
          </a:p>
          <a:p>
            <a:pPr lvl="1"/>
            <a:r>
              <a:rPr lang="en-US" sz="2800" dirty="0"/>
              <a:t>Actively participate in meetings when opportunity exists</a:t>
            </a:r>
          </a:p>
          <a:p>
            <a:pPr lvl="1"/>
            <a:r>
              <a:rPr lang="en-US" sz="2800" dirty="0"/>
              <a:t>Recognize your contribution to nursing knowledge in this area</a:t>
            </a:r>
          </a:p>
          <a:p>
            <a:pPr lvl="1"/>
            <a:endParaRPr lang="en-US" dirty="0"/>
          </a:p>
          <a:p>
            <a:pPr marL="201168" lvl="1" indent="0">
              <a:buNone/>
            </a:pPr>
            <a:endParaRPr lang="en-US" dirty="0"/>
          </a:p>
        </p:txBody>
      </p:sp>
      <p:sp>
        <p:nvSpPr>
          <p:cNvPr id="4" name="Text Placeholder 3">
            <a:extLst>
              <a:ext uri="{FF2B5EF4-FFF2-40B4-BE49-F238E27FC236}">
                <a16:creationId xmlns:a16="http://schemas.microsoft.com/office/drawing/2014/main" id="{6BED2748-707B-F755-332E-84DE34CB3561}"/>
              </a:ext>
            </a:extLst>
          </p:cNvPr>
          <p:cNvSpPr>
            <a:spLocks noGrp="1"/>
          </p:cNvSpPr>
          <p:nvPr>
            <p:ph type="body" sz="half" idx="2"/>
          </p:nvPr>
        </p:nvSpPr>
        <p:spPr/>
        <p:txBody>
          <a:bodyPr/>
          <a:lstStyle/>
          <a:p>
            <a:endParaRPr lang="en-US" dirty="0"/>
          </a:p>
          <a:p>
            <a:endParaRPr lang="en-US" dirty="0"/>
          </a:p>
          <a:p>
            <a:pPr algn="ctr"/>
            <a:r>
              <a:rPr lang="en-US" sz="3200" dirty="0">
                <a:latin typeface="+mn-lt"/>
                <a:hlinkClick r:id="rId3"/>
              </a:rPr>
              <a:t>NASN  Advancing Health Equity for Students with Asthma</a:t>
            </a:r>
            <a:endParaRPr lang="en-US" sz="2000" dirty="0"/>
          </a:p>
        </p:txBody>
      </p:sp>
    </p:spTree>
    <p:extLst>
      <p:ext uri="{BB962C8B-B14F-4D97-AF65-F5344CB8AC3E}">
        <p14:creationId xmlns:p14="http://schemas.microsoft.com/office/powerpoint/2010/main" val="825811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C8BB709-52DE-E02C-9B0C-1D07EFB7CA0E}"/>
              </a:ext>
            </a:extLst>
          </p:cNvPr>
          <p:cNvPicPr>
            <a:picLocks noChangeAspect="1"/>
          </p:cNvPicPr>
          <p:nvPr/>
        </p:nvPicPr>
        <p:blipFill>
          <a:blip r:embed="rId3"/>
          <a:stretch>
            <a:fillRect/>
          </a:stretch>
        </p:blipFill>
        <p:spPr>
          <a:xfrm>
            <a:off x="2159640" y="261588"/>
            <a:ext cx="7734698" cy="5454930"/>
          </a:xfrm>
          <a:prstGeom prst="rect">
            <a:avLst/>
          </a:prstGeom>
        </p:spPr>
      </p:pic>
    </p:spTree>
    <p:extLst>
      <p:ext uri="{BB962C8B-B14F-4D97-AF65-F5344CB8AC3E}">
        <p14:creationId xmlns:p14="http://schemas.microsoft.com/office/powerpoint/2010/main" val="3190959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8FBDDFF-1C28-79C7-2110-45162E20CF31}"/>
              </a:ext>
            </a:extLst>
          </p:cNvPr>
          <p:cNvSpPr txBox="1"/>
          <p:nvPr/>
        </p:nvSpPr>
        <p:spPr>
          <a:xfrm>
            <a:off x="751114" y="1045926"/>
            <a:ext cx="10983686" cy="3970318"/>
          </a:xfrm>
          <a:prstGeom prst="rect">
            <a:avLst/>
          </a:prstGeom>
          <a:noFill/>
        </p:spPr>
        <p:txBody>
          <a:bodyPr wrap="square">
            <a:spAutoFit/>
          </a:bodyPr>
          <a:lstStyle/>
          <a:p>
            <a:pPr algn="l"/>
            <a:r>
              <a:rPr lang="en-US" sz="2800" b="0" i="1" dirty="0">
                <a:solidFill>
                  <a:srgbClr val="394147"/>
                </a:solidFill>
                <a:effectLst/>
              </a:rPr>
              <a:t>It is important that you do not create a new account if you already have one. If you only need assistance logging in, </a:t>
            </a:r>
            <a:r>
              <a:rPr lang="en-US" sz="2800" b="0" i="1" u="sng" dirty="0">
                <a:solidFill>
                  <a:srgbClr val="394147"/>
                </a:solidFill>
                <a:effectLst/>
                <a:hlinkClick r:id="rId3"/>
              </a:rPr>
              <a:t>contact NASN</a:t>
            </a:r>
            <a:r>
              <a:rPr lang="en-US" sz="2800" b="0" i="1" dirty="0">
                <a:solidFill>
                  <a:srgbClr val="394147"/>
                </a:solidFill>
                <a:effectLst/>
              </a:rPr>
              <a:t>. </a:t>
            </a:r>
            <a:endParaRPr lang="en-US" sz="2800" b="0" i="0" dirty="0">
              <a:solidFill>
                <a:srgbClr val="394147"/>
              </a:solidFill>
              <a:effectLst/>
            </a:endParaRPr>
          </a:p>
          <a:p>
            <a:pPr algn="l">
              <a:buFont typeface="+mj-lt"/>
              <a:buAutoNum type="arabicPeriod"/>
            </a:pPr>
            <a:r>
              <a:rPr lang="en-US" sz="2800" b="0" i="0" u="sng" dirty="0">
                <a:solidFill>
                  <a:srgbClr val="394147"/>
                </a:solidFill>
                <a:effectLst/>
                <a:hlinkClick r:id="rId4"/>
              </a:rPr>
              <a:t>Start at the LOGIN form</a:t>
            </a:r>
            <a:r>
              <a:rPr lang="en-US" sz="2800" b="0" i="0" dirty="0">
                <a:solidFill>
                  <a:srgbClr val="394147"/>
                </a:solidFill>
                <a:effectLst/>
              </a:rPr>
              <a:t>.</a:t>
            </a:r>
          </a:p>
          <a:p>
            <a:pPr algn="l">
              <a:buFont typeface="+mj-lt"/>
              <a:buAutoNum type="arabicPeriod"/>
            </a:pPr>
            <a:r>
              <a:rPr lang="en-US" sz="2800" b="0" i="0" dirty="0">
                <a:solidFill>
                  <a:srgbClr val="394147"/>
                </a:solidFill>
                <a:effectLst/>
              </a:rPr>
              <a:t>Select </a:t>
            </a:r>
            <a:r>
              <a:rPr lang="en-US" sz="2800" b="0" i="1" dirty="0">
                <a:solidFill>
                  <a:srgbClr val="394147"/>
                </a:solidFill>
                <a:effectLst/>
              </a:rPr>
              <a:t>create an account.</a:t>
            </a:r>
            <a:endParaRPr lang="en-US" sz="2800" b="0" i="0" dirty="0">
              <a:solidFill>
                <a:srgbClr val="394147"/>
              </a:solidFill>
              <a:effectLst/>
            </a:endParaRPr>
          </a:p>
          <a:p>
            <a:pPr algn="l">
              <a:buFont typeface="+mj-lt"/>
              <a:buAutoNum type="arabicPeriod"/>
            </a:pPr>
            <a:r>
              <a:rPr lang="en-US" sz="2800" b="0" i="0" dirty="0">
                <a:solidFill>
                  <a:srgbClr val="394147"/>
                </a:solidFill>
                <a:effectLst/>
              </a:rPr>
              <a:t>Enter your name, email address, a password, and other information requested.</a:t>
            </a:r>
          </a:p>
          <a:p>
            <a:pPr algn="l">
              <a:buFont typeface="+mj-lt"/>
              <a:buAutoNum type="arabicPeriod"/>
            </a:pPr>
            <a:r>
              <a:rPr lang="en-US" sz="2800" b="0" i="0" dirty="0">
                <a:solidFill>
                  <a:srgbClr val="394147"/>
                </a:solidFill>
                <a:effectLst/>
              </a:rPr>
              <a:t>Locate and reply to the email requesting you verify your email address.</a:t>
            </a:r>
          </a:p>
          <a:p>
            <a:pPr algn="l">
              <a:buFont typeface="+mj-lt"/>
              <a:buAutoNum type="arabicPeriod"/>
            </a:pPr>
            <a:r>
              <a:rPr lang="en-US" sz="2800" b="0" i="0" dirty="0">
                <a:solidFill>
                  <a:srgbClr val="394147"/>
                </a:solidFill>
                <a:effectLst/>
              </a:rPr>
              <a:t>Once you have verified your email address you can access</a:t>
            </a:r>
            <a:r>
              <a:rPr lang="en-US" sz="2800" dirty="0">
                <a:solidFill>
                  <a:srgbClr val="394147"/>
                </a:solidFill>
              </a:rPr>
              <a:t> the CoP homepage and join. </a:t>
            </a:r>
            <a:endParaRPr lang="en-US" sz="2800" b="0" i="0" dirty="0">
              <a:solidFill>
                <a:srgbClr val="394147"/>
              </a:solidFill>
              <a:effectLst/>
            </a:endParaRPr>
          </a:p>
        </p:txBody>
      </p:sp>
    </p:spTree>
    <p:extLst>
      <p:ext uri="{BB962C8B-B14F-4D97-AF65-F5344CB8AC3E}">
        <p14:creationId xmlns:p14="http://schemas.microsoft.com/office/powerpoint/2010/main" val="992765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A0231BF-563B-99A4-858A-A0012BE19574}"/>
              </a:ext>
            </a:extLst>
          </p:cNvPr>
          <p:cNvPicPr>
            <a:picLocks noChangeAspect="1"/>
          </p:cNvPicPr>
          <p:nvPr/>
        </p:nvPicPr>
        <p:blipFill>
          <a:blip r:embed="rId3"/>
          <a:stretch>
            <a:fillRect/>
          </a:stretch>
        </p:blipFill>
        <p:spPr>
          <a:xfrm>
            <a:off x="3704308" y="258792"/>
            <a:ext cx="4420622" cy="5859571"/>
          </a:xfrm>
          <a:prstGeom prst="rect">
            <a:avLst/>
          </a:prstGeom>
        </p:spPr>
      </p:pic>
      <p:sp>
        <p:nvSpPr>
          <p:cNvPr id="4" name="TextBox 3">
            <a:extLst>
              <a:ext uri="{FF2B5EF4-FFF2-40B4-BE49-F238E27FC236}">
                <a16:creationId xmlns:a16="http://schemas.microsoft.com/office/drawing/2014/main" id="{D575512E-0DB4-DD54-23D8-98A247271F88}"/>
              </a:ext>
            </a:extLst>
          </p:cNvPr>
          <p:cNvSpPr txBox="1"/>
          <p:nvPr/>
        </p:nvSpPr>
        <p:spPr>
          <a:xfrm>
            <a:off x="138023" y="5460521"/>
            <a:ext cx="3668055" cy="338554"/>
          </a:xfrm>
          <a:prstGeom prst="rect">
            <a:avLst/>
          </a:prstGeom>
          <a:noFill/>
        </p:spPr>
        <p:txBody>
          <a:bodyPr wrap="none" rtlCol="0">
            <a:spAutoFit/>
          </a:bodyPr>
          <a:lstStyle/>
          <a:p>
            <a:r>
              <a:rPr lang="en-US" sz="1600" dirty="0">
                <a:hlinkClick r:id="rId4"/>
              </a:rPr>
              <a:t>NASN Evidence Implementation Guidance</a:t>
            </a:r>
            <a:endParaRPr lang="en-US" sz="1600" dirty="0"/>
          </a:p>
        </p:txBody>
      </p:sp>
    </p:spTree>
    <p:extLst>
      <p:ext uri="{BB962C8B-B14F-4D97-AF65-F5344CB8AC3E}">
        <p14:creationId xmlns:p14="http://schemas.microsoft.com/office/powerpoint/2010/main" val="752907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CAF1C-3D29-323A-D6F1-0B1044EAAD0B}"/>
              </a:ext>
            </a:extLst>
          </p:cNvPr>
          <p:cNvSpPr>
            <a:spLocks noGrp="1"/>
          </p:cNvSpPr>
          <p:nvPr>
            <p:ph type="title"/>
          </p:nvPr>
        </p:nvSpPr>
        <p:spPr/>
        <p:txBody>
          <a:bodyPr>
            <a:normAutofit/>
          </a:bodyPr>
          <a:lstStyle/>
          <a:p>
            <a:r>
              <a:rPr lang="en-US" sz="4000" dirty="0">
                <a:effectLst/>
                <a:latin typeface="Calibri" panose="020F0502020204030204" pitchFamily="34" charset="0"/>
                <a:ea typeface="Times New Roman" panose="02020603050405020304" pitchFamily="18" charset="0"/>
              </a:rPr>
              <a:t>Summary of the</a:t>
            </a:r>
            <a:r>
              <a:rPr lang="en-US" sz="4000" i="1" dirty="0">
                <a:effectLst/>
                <a:latin typeface="Calibri" panose="020F0502020204030204" pitchFamily="34" charset="0"/>
                <a:ea typeface="Times New Roman" panose="02020603050405020304" pitchFamily="18" charset="0"/>
              </a:rPr>
              <a:t> </a:t>
            </a:r>
            <a:r>
              <a:rPr lang="en-US" sz="4000" dirty="0">
                <a:effectLst/>
                <a:latin typeface="Calibri" panose="020F0502020204030204" pitchFamily="34" charset="0"/>
                <a:ea typeface="Times New Roman" panose="02020603050405020304" pitchFamily="18" charset="0"/>
              </a:rPr>
              <a:t>PCORI </a:t>
            </a:r>
            <a:r>
              <a:rPr lang="en-US" sz="4000" i="1" dirty="0">
                <a:effectLst/>
                <a:latin typeface="Calibri" panose="020F0502020204030204" pitchFamily="34" charset="0"/>
                <a:ea typeface="Times New Roman" panose="02020603050405020304" pitchFamily="18" charset="0"/>
              </a:rPr>
              <a:t>ASIST Study</a:t>
            </a:r>
            <a:br>
              <a:rPr lang="en-US" sz="1800" dirty="0">
                <a:effectLst/>
                <a:latin typeface="Times New Roman" panose="02020603050405020304" pitchFamily="18" charset="0"/>
                <a:ea typeface="Calibri" panose="020F0502020204030204" pitchFamily="34" charset="0"/>
              </a:rPr>
            </a:br>
            <a:endParaRPr lang="en-US" dirty="0">
              <a:latin typeface="Congenial" panose="02000503040000020004" pitchFamily="2" charset="0"/>
            </a:endParaRPr>
          </a:p>
        </p:txBody>
      </p:sp>
      <p:sp>
        <p:nvSpPr>
          <p:cNvPr id="5" name="Text Placeholder 4">
            <a:extLst>
              <a:ext uri="{FF2B5EF4-FFF2-40B4-BE49-F238E27FC236}">
                <a16:creationId xmlns:a16="http://schemas.microsoft.com/office/drawing/2014/main" id="{D506D8CC-7F6C-9424-12C7-A29F86D2A05B}"/>
              </a:ext>
            </a:extLst>
          </p:cNvPr>
          <p:cNvSpPr>
            <a:spLocks noGrp="1"/>
          </p:cNvSpPr>
          <p:nvPr>
            <p:ph type="body" sz="quarter" idx="3"/>
          </p:nvPr>
        </p:nvSpPr>
        <p:spPr>
          <a:xfrm>
            <a:off x="6195485" y="1200355"/>
            <a:ext cx="5386917" cy="796270"/>
          </a:xfrm>
        </p:spPr>
        <p:txBody>
          <a:bodyPr>
            <a:noAutofit/>
          </a:bodyPr>
          <a:lstStyle/>
          <a:p>
            <a:pPr algn="ctr"/>
            <a:r>
              <a:rPr lang="en-US" dirty="0">
                <a:solidFill>
                  <a:srgbClr val="0070C0"/>
                </a:solidFill>
                <a:latin typeface="+mj-lt"/>
              </a:rPr>
              <a:t>              </a:t>
            </a:r>
          </a:p>
          <a:p>
            <a:pPr algn="ctr"/>
            <a:r>
              <a:rPr lang="en-US" b="1" dirty="0">
                <a:solidFill>
                  <a:srgbClr val="0070C0"/>
                </a:solidFill>
                <a:latin typeface="+mj-lt"/>
              </a:rPr>
              <a:t>NEW Symptom Based Adjustment</a:t>
            </a:r>
          </a:p>
          <a:p>
            <a:pPr algn="ctr"/>
            <a:r>
              <a:rPr lang="en-US" b="1" dirty="0">
                <a:solidFill>
                  <a:srgbClr val="0070C0"/>
                </a:solidFill>
                <a:latin typeface="+mj-lt"/>
              </a:rPr>
              <a:t>   (SBA)</a:t>
            </a:r>
          </a:p>
        </p:txBody>
      </p:sp>
      <p:sp>
        <p:nvSpPr>
          <p:cNvPr id="7" name="Slide Number Placeholder 6">
            <a:extLst>
              <a:ext uri="{FF2B5EF4-FFF2-40B4-BE49-F238E27FC236}">
                <a16:creationId xmlns:a16="http://schemas.microsoft.com/office/drawing/2014/main" id="{4285386C-18F4-195C-9499-8E1575320C69}"/>
              </a:ext>
            </a:extLst>
          </p:cNvPr>
          <p:cNvSpPr>
            <a:spLocks noGrp="1"/>
          </p:cNvSpPr>
          <p:nvPr>
            <p:ph type="sldNum" sz="quarter" idx="12"/>
          </p:nvPr>
        </p:nvSpPr>
        <p:spPr/>
        <p:txBody>
          <a:bodyPr/>
          <a:lstStyle/>
          <a:p>
            <a:fld id="{DDCB2F92-95F0-453B-A3BA-350DA27C3085}" type="slidenum">
              <a:rPr lang="en-US" smtClean="0"/>
              <a:pPr/>
              <a:t>7</a:t>
            </a:fld>
            <a:endParaRPr lang="en-US"/>
          </a:p>
        </p:txBody>
      </p:sp>
      <p:sp>
        <p:nvSpPr>
          <p:cNvPr id="3" name="Text Placeholder 2">
            <a:extLst>
              <a:ext uri="{FF2B5EF4-FFF2-40B4-BE49-F238E27FC236}">
                <a16:creationId xmlns:a16="http://schemas.microsoft.com/office/drawing/2014/main" id="{8F3CF342-CF35-2C4C-73DD-55D86626F163}"/>
              </a:ext>
            </a:extLst>
          </p:cNvPr>
          <p:cNvSpPr>
            <a:spLocks noGrp="1"/>
          </p:cNvSpPr>
          <p:nvPr>
            <p:ph type="body" idx="1"/>
          </p:nvPr>
        </p:nvSpPr>
        <p:spPr>
          <a:xfrm>
            <a:off x="609600" y="1535113"/>
            <a:ext cx="5386917" cy="908984"/>
          </a:xfrm>
        </p:spPr>
        <p:txBody>
          <a:bodyPr>
            <a:noAutofit/>
          </a:bodyPr>
          <a:lstStyle/>
          <a:p>
            <a:pPr algn="ctr"/>
            <a:r>
              <a:rPr lang="en-US" dirty="0">
                <a:solidFill>
                  <a:srgbClr val="0070C0"/>
                </a:solidFill>
                <a:latin typeface="Congenial" panose="02000503040000020004" pitchFamily="2" charset="0"/>
              </a:rPr>
              <a:t>Traditional Provider Based Adjustment</a:t>
            </a:r>
          </a:p>
          <a:p>
            <a:pPr algn="ctr"/>
            <a:r>
              <a:rPr lang="en-US" dirty="0">
                <a:solidFill>
                  <a:srgbClr val="0070C0"/>
                </a:solidFill>
                <a:latin typeface="Congenial" panose="02000503040000020004" pitchFamily="2" charset="0"/>
              </a:rPr>
              <a:t>(PBA)</a:t>
            </a:r>
          </a:p>
        </p:txBody>
      </p:sp>
      <p:sp>
        <p:nvSpPr>
          <p:cNvPr id="9" name="TextBox 8">
            <a:extLst>
              <a:ext uri="{FF2B5EF4-FFF2-40B4-BE49-F238E27FC236}">
                <a16:creationId xmlns:a16="http://schemas.microsoft.com/office/drawing/2014/main" id="{B462C3B0-4CD1-93DC-FD45-3FBAB69890AF}"/>
              </a:ext>
            </a:extLst>
          </p:cNvPr>
          <p:cNvSpPr txBox="1"/>
          <p:nvPr/>
        </p:nvSpPr>
        <p:spPr>
          <a:xfrm>
            <a:off x="2968942" y="3479034"/>
            <a:ext cx="6345629" cy="1015663"/>
          </a:xfrm>
          <a:prstGeom prst="rect">
            <a:avLst/>
          </a:prstGeom>
          <a:noFill/>
        </p:spPr>
        <p:txBody>
          <a:bodyPr wrap="square" rtlCol="0">
            <a:spAutoFit/>
          </a:bodyPr>
          <a:lstStyle/>
          <a:p>
            <a:pPr algn="ctr"/>
            <a:r>
              <a:rPr lang="en-US" sz="2000" dirty="0">
                <a:solidFill>
                  <a:srgbClr val="FF0000"/>
                </a:solidFill>
                <a:latin typeface="Congenial" panose="02000503040000020004" pitchFamily="2" charset="0"/>
              </a:rPr>
              <a:t>Rescue (albuterol) inhaler</a:t>
            </a:r>
          </a:p>
          <a:p>
            <a:pPr algn="ctr"/>
            <a:r>
              <a:rPr lang="en-US" sz="2000" dirty="0">
                <a:solidFill>
                  <a:srgbClr val="FF0000"/>
                </a:solidFill>
                <a:latin typeface="Congenial" panose="02000503040000020004" pitchFamily="2" charset="0"/>
              </a:rPr>
              <a:t>used for </a:t>
            </a:r>
          </a:p>
          <a:p>
            <a:pPr algn="ctr"/>
            <a:r>
              <a:rPr lang="en-US" sz="2000" dirty="0">
                <a:solidFill>
                  <a:srgbClr val="FF0000"/>
                </a:solidFill>
                <a:latin typeface="Congenial" panose="02000503040000020004" pitchFamily="2" charset="0"/>
              </a:rPr>
              <a:t>symptoms</a:t>
            </a:r>
          </a:p>
        </p:txBody>
      </p:sp>
      <p:pic>
        <p:nvPicPr>
          <p:cNvPr id="11" name="Graphic 10" descr="Arrow Right outline">
            <a:extLst>
              <a:ext uri="{FF2B5EF4-FFF2-40B4-BE49-F238E27FC236}">
                <a16:creationId xmlns:a16="http://schemas.microsoft.com/office/drawing/2014/main" id="{279F5066-61C6-F9DE-9FAE-3937F741D1B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60684" y="3479034"/>
            <a:ext cx="801877" cy="914400"/>
          </a:xfrm>
          <a:prstGeom prst="rect">
            <a:avLst/>
          </a:prstGeom>
        </p:spPr>
      </p:pic>
      <p:pic>
        <p:nvPicPr>
          <p:cNvPr id="12" name="Graphic 11" descr="Arrow Right outline">
            <a:extLst>
              <a:ext uri="{FF2B5EF4-FFF2-40B4-BE49-F238E27FC236}">
                <a16:creationId xmlns:a16="http://schemas.microsoft.com/office/drawing/2014/main" id="{8570088F-3C8D-12A4-E783-889B27C3968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4629440" y="3479631"/>
            <a:ext cx="734994" cy="914400"/>
          </a:xfrm>
          <a:prstGeom prst="rect">
            <a:avLst/>
          </a:prstGeom>
        </p:spPr>
      </p:pic>
      <p:sp>
        <p:nvSpPr>
          <p:cNvPr id="4" name="Content Placeholder 3">
            <a:extLst>
              <a:ext uri="{FF2B5EF4-FFF2-40B4-BE49-F238E27FC236}">
                <a16:creationId xmlns:a16="http://schemas.microsoft.com/office/drawing/2014/main" id="{5B6685CE-554E-B327-C502-21E7164D155F}"/>
              </a:ext>
            </a:extLst>
          </p:cNvPr>
          <p:cNvSpPr>
            <a:spLocks noGrp="1"/>
          </p:cNvSpPr>
          <p:nvPr>
            <p:ph sz="half" idx="2"/>
          </p:nvPr>
        </p:nvSpPr>
        <p:spPr>
          <a:xfrm>
            <a:off x="666573" y="2561571"/>
            <a:ext cx="3962868" cy="3564591"/>
          </a:xfrm>
        </p:spPr>
        <p:txBody>
          <a:bodyPr/>
          <a:lstStyle/>
          <a:p>
            <a:pPr marL="0" indent="0" algn="ctr">
              <a:buNone/>
            </a:pPr>
            <a:r>
              <a:rPr lang="en-US" dirty="0"/>
              <a:t>Patients used steroid inhaler (ICS) on a daily basis regardless of asthma symptoms</a:t>
            </a:r>
          </a:p>
          <a:p>
            <a:pPr marL="0" indent="0" algn="ctr">
              <a:buNone/>
            </a:pPr>
            <a:endParaRPr lang="en-US" dirty="0"/>
          </a:p>
          <a:p>
            <a:pPr marL="0" indent="0" algn="ctr">
              <a:buNone/>
            </a:pPr>
            <a:r>
              <a:rPr lang="en-US" dirty="0"/>
              <a:t>Met with medical provider to adjust dosage order for inhaler</a:t>
            </a:r>
          </a:p>
        </p:txBody>
      </p:sp>
      <p:sp>
        <p:nvSpPr>
          <p:cNvPr id="10" name="Content Placeholder 9">
            <a:extLst>
              <a:ext uri="{FF2B5EF4-FFF2-40B4-BE49-F238E27FC236}">
                <a16:creationId xmlns:a16="http://schemas.microsoft.com/office/drawing/2014/main" id="{DAC89B6F-23FE-2B6F-009F-C75AA873C25A}"/>
              </a:ext>
            </a:extLst>
          </p:cNvPr>
          <p:cNvSpPr>
            <a:spLocks noGrp="1"/>
          </p:cNvSpPr>
          <p:nvPr>
            <p:ph sz="quarter" idx="4"/>
          </p:nvPr>
        </p:nvSpPr>
        <p:spPr>
          <a:xfrm>
            <a:off x="7338734" y="2561571"/>
            <a:ext cx="4243665" cy="3564592"/>
          </a:xfrm>
        </p:spPr>
        <p:txBody>
          <a:bodyPr/>
          <a:lstStyle/>
          <a:p>
            <a:pPr marL="0" indent="0" algn="ctr">
              <a:buNone/>
            </a:pPr>
            <a:r>
              <a:rPr lang="en-US" dirty="0"/>
              <a:t>Patients used steroid inhaler  only when experiencing asthma symptoms</a:t>
            </a:r>
          </a:p>
          <a:p>
            <a:pPr marL="0" indent="0" algn="ctr">
              <a:buNone/>
            </a:pPr>
            <a:endParaRPr lang="en-US" dirty="0"/>
          </a:p>
          <a:p>
            <a:pPr marL="0" indent="0" algn="ctr">
              <a:buNone/>
            </a:pPr>
            <a:r>
              <a:rPr lang="en-US" dirty="0"/>
              <a:t>Used with albuterol</a:t>
            </a:r>
          </a:p>
          <a:p>
            <a:pPr marL="0" indent="0" algn="ctr">
              <a:buNone/>
            </a:pPr>
            <a:endParaRPr lang="en-US" dirty="0"/>
          </a:p>
          <a:p>
            <a:pPr marL="0" indent="0" algn="ctr">
              <a:buNone/>
            </a:pPr>
            <a:r>
              <a:rPr lang="en-US" dirty="0"/>
              <a:t>Patient </a:t>
            </a:r>
            <a:r>
              <a:rPr lang="en-US"/>
              <a:t>directed decision to use</a:t>
            </a:r>
            <a:endParaRPr lang="en-US" dirty="0"/>
          </a:p>
        </p:txBody>
      </p:sp>
      <p:pic>
        <p:nvPicPr>
          <p:cNvPr id="1026" name="Picture 2" descr="National Association of School Nurses logo. This will take you to the homepage">
            <a:extLst>
              <a:ext uri="{FF2B5EF4-FFF2-40B4-BE49-F238E27FC236}">
                <a16:creationId xmlns:a16="http://schemas.microsoft.com/office/drawing/2014/main" id="{00022EE9-9E0A-9ABF-E778-23C4FDEB6DB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74614" y="5564165"/>
            <a:ext cx="1442771" cy="10447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9701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F0FED-14AB-0642-0B7B-68D7A21487C6}"/>
              </a:ext>
            </a:extLst>
          </p:cNvPr>
          <p:cNvSpPr>
            <a:spLocks noGrp="1"/>
          </p:cNvSpPr>
          <p:nvPr>
            <p:ph type="title"/>
          </p:nvPr>
        </p:nvSpPr>
        <p:spPr/>
        <p:txBody>
          <a:bodyPr>
            <a:normAutofit/>
          </a:bodyPr>
          <a:lstStyle/>
          <a:p>
            <a:pPr algn="ctr"/>
            <a:r>
              <a:rPr lang="en-US" sz="4400" dirty="0"/>
              <a:t>Common Challenges in Asthma Management</a:t>
            </a:r>
          </a:p>
        </p:txBody>
      </p:sp>
      <p:sp>
        <p:nvSpPr>
          <p:cNvPr id="3" name="Content Placeholder 2">
            <a:extLst>
              <a:ext uri="{FF2B5EF4-FFF2-40B4-BE49-F238E27FC236}">
                <a16:creationId xmlns:a16="http://schemas.microsoft.com/office/drawing/2014/main" id="{B4555894-63A4-E296-8414-5809A33A5057}"/>
              </a:ext>
            </a:extLst>
          </p:cNvPr>
          <p:cNvSpPr>
            <a:spLocks noGrp="1"/>
          </p:cNvSpPr>
          <p:nvPr>
            <p:ph sz="half" idx="1"/>
          </p:nvPr>
        </p:nvSpPr>
        <p:spPr/>
        <p:txBody>
          <a:bodyPr>
            <a:normAutofit/>
          </a:bodyPr>
          <a:lstStyle/>
          <a:p>
            <a:pPr>
              <a:buFont typeface="Arial" panose="020B0604020202020204" pitchFamily="34" charset="0"/>
              <a:buChar char="•"/>
            </a:pPr>
            <a:r>
              <a:rPr lang="en-US" sz="2000" dirty="0"/>
              <a:t> Staff, family and student think that every instance of being ‘winded’ is asthma.</a:t>
            </a:r>
          </a:p>
          <a:p>
            <a:pPr>
              <a:lnSpc>
                <a:spcPct val="150000"/>
              </a:lnSpc>
              <a:buFont typeface="Arial" panose="020B0604020202020204" pitchFamily="34" charset="0"/>
              <a:buChar char="•"/>
            </a:pPr>
            <a:r>
              <a:rPr lang="en-US" sz="2000" dirty="0"/>
              <a:t> No rescue inhaler at school.</a:t>
            </a:r>
          </a:p>
          <a:p>
            <a:pPr>
              <a:lnSpc>
                <a:spcPct val="150000"/>
              </a:lnSpc>
              <a:buFont typeface="Arial" panose="020B0604020202020204" pitchFamily="34" charset="0"/>
              <a:buChar char="•"/>
            </a:pPr>
            <a:r>
              <a:rPr lang="en-US" sz="2000" dirty="0"/>
              <a:t> No access to spacers.</a:t>
            </a:r>
          </a:p>
          <a:p>
            <a:pPr>
              <a:lnSpc>
                <a:spcPct val="110000"/>
              </a:lnSpc>
              <a:buFont typeface="Arial" panose="020B0604020202020204" pitchFamily="34" charset="0"/>
              <a:buChar char="•"/>
            </a:pPr>
            <a:r>
              <a:rPr lang="en-US" sz="2000" dirty="0"/>
              <a:t> Inconsistent or no use of daily steroid inhaler for prevention at home.</a:t>
            </a:r>
          </a:p>
          <a:p>
            <a:pPr>
              <a:buFont typeface="Arial" panose="020B0604020202020204" pitchFamily="34" charset="0"/>
              <a:buChar char="•"/>
            </a:pPr>
            <a:r>
              <a:rPr lang="en-US" sz="2000" dirty="0"/>
              <a:t> Inconsistent or no family member assistance with home management.</a:t>
            </a:r>
          </a:p>
          <a:p>
            <a:endParaRPr lang="en-US" dirty="0"/>
          </a:p>
        </p:txBody>
      </p:sp>
      <p:sp>
        <p:nvSpPr>
          <p:cNvPr id="4" name="Content Placeholder 3">
            <a:extLst>
              <a:ext uri="{FF2B5EF4-FFF2-40B4-BE49-F238E27FC236}">
                <a16:creationId xmlns:a16="http://schemas.microsoft.com/office/drawing/2014/main" id="{4F822E13-8591-C18B-435F-7FC8FAAF880F}"/>
              </a:ext>
            </a:extLst>
          </p:cNvPr>
          <p:cNvSpPr>
            <a:spLocks noGrp="1"/>
          </p:cNvSpPr>
          <p:nvPr>
            <p:ph sz="half" idx="2"/>
          </p:nvPr>
        </p:nvSpPr>
        <p:spPr/>
        <p:txBody>
          <a:bodyPr>
            <a:normAutofit/>
          </a:bodyPr>
          <a:lstStyle/>
          <a:p>
            <a:pPr>
              <a:buFont typeface="Arial" panose="020B0604020202020204" pitchFamily="34" charset="0"/>
              <a:buChar char="•"/>
            </a:pPr>
            <a:r>
              <a:rPr lang="en-US" dirty="0"/>
              <a:t> Presence of SN for auscultation of student and instruction on differences. </a:t>
            </a:r>
          </a:p>
          <a:p>
            <a:pPr>
              <a:buFont typeface="Arial" panose="020B0604020202020204" pitchFamily="34" charset="0"/>
              <a:buChar char="•"/>
            </a:pPr>
            <a:r>
              <a:rPr lang="en-US" dirty="0"/>
              <a:t> Work with family and local resources.    Consider stock albuterol. </a:t>
            </a:r>
          </a:p>
          <a:p>
            <a:pPr>
              <a:buFont typeface="Arial" panose="020B0604020202020204" pitchFamily="34" charset="0"/>
              <a:buChar char="•"/>
            </a:pPr>
            <a:r>
              <a:rPr lang="en-US" dirty="0"/>
              <a:t> Ask provider to order a spacer with med. Include disposable spacers in office supplies.</a:t>
            </a:r>
          </a:p>
          <a:p>
            <a:pPr>
              <a:buFont typeface="Arial" panose="020B0604020202020204" pitchFamily="34" charset="0"/>
              <a:buChar char="•"/>
            </a:pPr>
            <a:r>
              <a:rPr lang="en-US" dirty="0"/>
              <a:t> Assess student qualification for ‘symptom-based’ ICS and engage family/provider (p.2).</a:t>
            </a:r>
          </a:p>
          <a:p>
            <a:pPr>
              <a:buFont typeface="Arial" panose="020B0604020202020204" pitchFamily="34" charset="0"/>
              <a:buChar char="•"/>
            </a:pPr>
            <a:r>
              <a:rPr lang="en-US" dirty="0"/>
              <a:t> As above and consider other strategies from Guidance Document (p.3).</a:t>
            </a:r>
          </a:p>
          <a:p>
            <a:endParaRPr lang="en-US" dirty="0"/>
          </a:p>
        </p:txBody>
      </p:sp>
    </p:spTree>
    <p:extLst>
      <p:ext uri="{BB962C8B-B14F-4D97-AF65-F5344CB8AC3E}">
        <p14:creationId xmlns:p14="http://schemas.microsoft.com/office/powerpoint/2010/main" val="3545346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25E6A-B938-51D9-ED7C-7841E20DBC98}"/>
              </a:ext>
            </a:extLst>
          </p:cNvPr>
          <p:cNvSpPr>
            <a:spLocks noGrp="1"/>
          </p:cNvSpPr>
          <p:nvPr>
            <p:ph type="title"/>
          </p:nvPr>
        </p:nvSpPr>
        <p:spPr/>
        <p:txBody>
          <a:bodyPr>
            <a:normAutofit/>
          </a:bodyPr>
          <a:lstStyle/>
          <a:p>
            <a:pPr algn="ctr"/>
            <a:r>
              <a:rPr lang="en-US" sz="4000" dirty="0"/>
              <a:t>What do I do next?</a:t>
            </a:r>
          </a:p>
        </p:txBody>
      </p:sp>
      <p:sp>
        <p:nvSpPr>
          <p:cNvPr id="3" name="Content Placeholder 2">
            <a:extLst>
              <a:ext uri="{FF2B5EF4-FFF2-40B4-BE49-F238E27FC236}">
                <a16:creationId xmlns:a16="http://schemas.microsoft.com/office/drawing/2014/main" id="{07099330-5036-260D-C76C-C76556087379}"/>
              </a:ext>
            </a:extLst>
          </p:cNvPr>
          <p:cNvSpPr>
            <a:spLocks noGrp="1"/>
          </p:cNvSpPr>
          <p:nvPr>
            <p:ph idx="1"/>
          </p:nvPr>
        </p:nvSpPr>
        <p:spPr/>
        <p:txBody>
          <a:bodyPr>
            <a:normAutofit lnSpcReduction="10000"/>
          </a:bodyPr>
          <a:lstStyle/>
          <a:p>
            <a:r>
              <a:rPr lang="en-US" sz="3200" dirty="0"/>
              <a:t>1. Join and use the Community of Practice.</a:t>
            </a:r>
          </a:p>
          <a:p>
            <a:r>
              <a:rPr lang="en-US" sz="3200" dirty="0"/>
              <a:t>2. Review the resources on symptom-based use of inhaled corticosteroids.</a:t>
            </a:r>
          </a:p>
          <a:p>
            <a:r>
              <a:rPr lang="en-US" sz="3200" dirty="0"/>
              <a:t>3. Look at your students with mild asthma who are regularly challenged in management at home and school.</a:t>
            </a:r>
          </a:p>
          <a:p>
            <a:r>
              <a:rPr lang="en-US" sz="3200" dirty="0"/>
              <a:t>4. Follow the Implementation Guidance for identified students.</a:t>
            </a:r>
          </a:p>
          <a:p>
            <a:r>
              <a:rPr lang="en-US" sz="3200" dirty="0"/>
              <a:t>5. Share your questions, observations and successes.</a:t>
            </a:r>
          </a:p>
          <a:p>
            <a:endParaRPr lang="en-US" dirty="0"/>
          </a:p>
          <a:p>
            <a:endParaRPr lang="en-US" dirty="0"/>
          </a:p>
        </p:txBody>
      </p:sp>
      <p:sp>
        <p:nvSpPr>
          <p:cNvPr id="4" name="Text Placeholder 3">
            <a:extLst>
              <a:ext uri="{FF2B5EF4-FFF2-40B4-BE49-F238E27FC236}">
                <a16:creationId xmlns:a16="http://schemas.microsoft.com/office/drawing/2014/main" id="{317F41C7-3A1E-22D0-A40A-FECE6524DB21}"/>
              </a:ext>
            </a:extLst>
          </p:cNvPr>
          <p:cNvSpPr>
            <a:spLocks noGrp="1"/>
          </p:cNvSpPr>
          <p:nvPr>
            <p:ph type="body" sz="half" idx="2"/>
          </p:nvPr>
        </p:nvSpPr>
        <p:spPr/>
        <p:txBody>
          <a:bodyPr>
            <a:normAutofit/>
          </a:bodyPr>
          <a:lstStyle/>
          <a:p>
            <a:pPr algn="ctr"/>
            <a:endParaRPr lang="en-US" sz="2800" dirty="0"/>
          </a:p>
          <a:p>
            <a:pPr algn="ctr"/>
            <a:endParaRPr lang="en-US" sz="2800" dirty="0"/>
          </a:p>
          <a:p>
            <a:pPr algn="ctr"/>
            <a:r>
              <a:rPr lang="en-US" sz="3200" dirty="0"/>
              <a:t>Your call to action</a:t>
            </a:r>
          </a:p>
        </p:txBody>
      </p:sp>
    </p:spTree>
    <p:extLst>
      <p:ext uri="{BB962C8B-B14F-4D97-AF65-F5344CB8AC3E}">
        <p14:creationId xmlns:p14="http://schemas.microsoft.com/office/powerpoint/2010/main" val="762521099"/>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TM02900769[[fn=Retrospect]]</Template>
  <TotalTime>2968</TotalTime>
  <Words>1615</Words>
  <Application>Microsoft Office PowerPoint</Application>
  <PresentationFormat>Widescreen</PresentationFormat>
  <Paragraphs>92</Paragraphs>
  <Slides>10</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Calibri Light</vt:lpstr>
      <vt:lpstr>Congenial</vt:lpstr>
      <vt:lpstr>Helvetica Neue</vt:lpstr>
      <vt:lpstr>Proxima-Nova</vt:lpstr>
      <vt:lpstr>Times New Roman</vt:lpstr>
      <vt:lpstr>Retrospect</vt:lpstr>
      <vt:lpstr>PCORI Symptom-based Adjustment of Inhaled Steroid Therapy Study (The ASIST Study) for Mild Asthma   </vt:lpstr>
      <vt:lpstr>What are Communities of Practice?</vt:lpstr>
      <vt:lpstr>How does a Community of Practice Work?</vt:lpstr>
      <vt:lpstr>PowerPoint Presentation</vt:lpstr>
      <vt:lpstr>PowerPoint Presentation</vt:lpstr>
      <vt:lpstr>PowerPoint Presentation</vt:lpstr>
      <vt:lpstr>Summary of the PCORI ASIST Study </vt:lpstr>
      <vt:lpstr>Common Challenges in Asthma Management</vt:lpstr>
      <vt:lpstr>What do I do next?</vt:lpstr>
      <vt:lpstr>Questions and Comments?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Presenting Data, Sharing Your Story</dc:title>
  <dc:creator>Ann Nichols</dc:creator>
  <cp:lastModifiedBy>Ann Nichols</cp:lastModifiedBy>
  <cp:revision>44</cp:revision>
  <dcterms:created xsi:type="dcterms:W3CDTF">2024-01-21T19:42:55Z</dcterms:created>
  <dcterms:modified xsi:type="dcterms:W3CDTF">2024-03-08T13:23:22Z</dcterms:modified>
</cp:coreProperties>
</file>