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handoutMasterIdLst>
    <p:handoutMasterId r:id="rId17"/>
  </p:handoutMasterIdLst>
  <p:sldIdLst>
    <p:sldId id="270" r:id="rId2"/>
    <p:sldId id="271" r:id="rId3"/>
    <p:sldId id="256" r:id="rId4"/>
    <p:sldId id="268" r:id="rId5"/>
    <p:sldId id="257" r:id="rId6"/>
    <p:sldId id="258" r:id="rId7"/>
    <p:sldId id="259" r:id="rId8"/>
    <p:sldId id="265" r:id="rId9"/>
    <p:sldId id="266" r:id="rId10"/>
    <p:sldId id="263" r:id="rId11"/>
    <p:sldId id="269" r:id="rId12"/>
    <p:sldId id="267" r:id="rId13"/>
    <p:sldId id="264" r:id="rId14"/>
    <p:sldId id="272"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7E4FA28-26D5-4BDF-9A75-C27596ADE055}" type="datetimeFigureOut">
              <a:rPr lang="en-US" smtClean="0"/>
              <a:t>4/25/2024</a:t>
            </a:fld>
            <a:endParaRPr lang="en-US"/>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507CFE-5866-4B40-8953-42375E9B5DB3}" type="slidenum">
              <a:rPr lang="en-US" smtClean="0"/>
              <a:t>‹#›</a:t>
            </a:fld>
            <a:endParaRPr lang="en-US"/>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FE1D6F-8584-4A53-833D-DCA47225B220}" type="datetimeFigureOut">
              <a:rPr lang="en-US" smtClean="0"/>
              <a:t>4/25/2024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F3874D-A20A-4B3E-9C12-F524953D5B76}" type="slidenum">
              <a:rPr lang="en-US" smtClean="0"/>
              <a:t>‹#›</a:t>
            </a:fld>
            <a:endParaRPr lang="en-US"/>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first </a:t>
            </a:r>
            <a:r>
              <a:rPr lang="en-US" b="1" dirty="0">
                <a:latin typeface="+mn-lt"/>
              </a:rPr>
              <a:t>NASN Advancing Health Equity for Students with Asthma Community of Practice. </a:t>
            </a:r>
          </a:p>
          <a:p>
            <a:r>
              <a:rPr lang="en-US" sz="1200" b="1" dirty="0"/>
              <a:t>This CoP is dedicated to the dissemination and implementation of PCORI Symptom-based Adjustment of Inhaled Steroid Therapy Study (The ASIST Study) for Mild Asthma. </a:t>
            </a:r>
          </a:p>
          <a:p>
            <a:r>
              <a:rPr lang="en-US" dirty="0"/>
              <a:t>I am Ann Nichols, Nurse Consultant for NASN in this PCORI work, and on the ESC Data Initiative. Please put your name and your state in the chat at this time if you have not already done so. Please feel free to post comments or questions – we encourage use of the chat feature and Deborah will monitor for anything that is needed.</a:t>
            </a:r>
          </a:p>
        </p:txBody>
      </p:sp>
      <p:sp>
        <p:nvSpPr>
          <p:cNvPr id="4" name="Slide Number Placeholder 3"/>
          <p:cNvSpPr>
            <a:spLocks noGrp="1"/>
          </p:cNvSpPr>
          <p:nvPr>
            <p:ph type="sldNum" sz="quarter" idx="5"/>
          </p:nvPr>
        </p:nvSpPr>
        <p:spPr/>
        <p:txBody>
          <a:bodyPr/>
          <a:lstStyle/>
          <a:p>
            <a:fld id="{D489711A-9B6C-420A-8087-09CF28E6B9BD}" type="slidenum">
              <a:rPr lang="en-US" smtClean="0"/>
              <a:t>1</a:t>
            </a:fld>
            <a:endParaRPr lang="en-US"/>
          </a:p>
        </p:txBody>
      </p:sp>
    </p:spTree>
    <p:extLst>
      <p:ext uri="{BB962C8B-B14F-4D97-AF65-F5344CB8AC3E}">
        <p14:creationId xmlns:p14="http://schemas.microsoft.com/office/powerpoint/2010/main" val="2673295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school year we have been able to implement the asthma sessions sooner in the year with hopes to add additional schools. Identifying a school designee has improved coordination of scheduling dates. Communication to principals should not be too lengthy and also address reducing absences and improving academics. We prepare each sessions modules in advance including all lesson plans for each student and a separate folder to take back and forth with parent letters from each sessions. Incentives are given to students for participating-snacks, candy, gift bag at the last session including education materials for both student and parent. </a:t>
            </a:r>
          </a:p>
        </p:txBody>
      </p:sp>
      <p:sp>
        <p:nvSpPr>
          <p:cNvPr id="4" name="Slide Number Placeholder 3"/>
          <p:cNvSpPr>
            <a:spLocks noGrp="1"/>
          </p:cNvSpPr>
          <p:nvPr>
            <p:ph type="sldNum" sz="quarter" idx="5"/>
          </p:nvPr>
        </p:nvSpPr>
        <p:spPr/>
        <p:txBody>
          <a:bodyPr/>
          <a:lstStyle/>
          <a:p>
            <a:fld id="{BCF3874D-A20A-4B3E-9C12-F524953D5B76}" type="slidenum">
              <a:rPr lang="en-US" smtClean="0"/>
              <a:t>10</a:t>
            </a:fld>
            <a:endParaRPr lang="en-US"/>
          </a:p>
        </p:txBody>
      </p:sp>
    </p:spTree>
    <p:extLst>
      <p:ext uri="{BB962C8B-B14F-4D97-AF65-F5344CB8AC3E}">
        <p14:creationId xmlns:p14="http://schemas.microsoft.com/office/powerpoint/2010/main" val="3722670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school nurse, there are so many challenges with children managing their asthma. Often being lack of access to care, financial needs, and lack of the student and parent/guardian understanding asthma actions plans and their medication regimen.</a:t>
            </a:r>
          </a:p>
          <a:p>
            <a:endParaRPr lang="en-US" dirty="0"/>
          </a:p>
          <a:p>
            <a:r>
              <a:rPr lang="en-US" dirty="0"/>
              <a:t>I often learn from parents that there has been hesitancy with inhaler used based on being a steroid and potential side effects. </a:t>
            </a:r>
          </a:p>
        </p:txBody>
      </p:sp>
      <p:sp>
        <p:nvSpPr>
          <p:cNvPr id="4" name="Slide Number Placeholder 3"/>
          <p:cNvSpPr>
            <a:spLocks noGrp="1"/>
          </p:cNvSpPr>
          <p:nvPr>
            <p:ph type="sldNum" sz="quarter" idx="5"/>
          </p:nvPr>
        </p:nvSpPr>
        <p:spPr/>
        <p:txBody>
          <a:bodyPr/>
          <a:lstStyle/>
          <a:p>
            <a:fld id="{BCF3874D-A20A-4B3E-9C12-F524953D5B76}" type="slidenum">
              <a:rPr lang="en-US" smtClean="0"/>
              <a:t>11</a:t>
            </a:fld>
            <a:endParaRPr lang="en-US"/>
          </a:p>
        </p:txBody>
      </p:sp>
    </p:spTree>
    <p:extLst>
      <p:ext uri="{BB962C8B-B14F-4D97-AF65-F5344CB8AC3E}">
        <p14:creationId xmlns:p14="http://schemas.microsoft.com/office/powerpoint/2010/main" val="222620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3874D-A20A-4B3E-9C12-F524953D5B76}" type="slidenum">
              <a:rPr lang="en-US" smtClean="0"/>
              <a:t>12</a:t>
            </a:fld>
            <a:endParaRPr lang="en-US"/>
          </a:p>
        </p:txBody>
      </p:sp>
    </p:spTree>
    <p:extLst>
      <p:ext uri="{BB962C8B-B14F-4D97-AF65-F5344CB8AC3E}">
        <p14:creationId xmlns:p14="http://schemas.microsoft.com/office/powerpoint/2010/main" val="187003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3874D-A20A-4B3E-9C12-F524953D5B76}" type="slidenum">
              <a:rPr lang="en-US" smtClean="0"/>
              <a:t>13</a:t>
            </a:fld>
            <a:endParaRPr lang="en-US"/>
          </a:p>
        </p:txBody>
      </p:sp>
    </p:spTree>
    <p:extLst>
      <p:ext uri="{BB962C8B-B14F-4D97-AF65-F5344CB8AC3E}">
        <p14:creationId xmlns:p14="http://schemas.microsoft.com/office/powerpoint/2010/main" val="168323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89711A-9B6C-420A-8087-09CF28E6B9BD}" type="slidenum">
              <a:rPr lang="en-US" smtClean="0"/>
              <a:t>14</a:t>
            </a:fld>
            <a:endParaRPr lang="en-US"/>
          </a:p>
        </p:txBody>
      </p:sp>
    </p:spTree>
    <p:extLst>
      <p:ext uri="{BB962C8B-B14F-4D97-AF65-F5344CB8AC3E}">
        <p14:creationId xmlns:p14="http://schemas.microsoft.com/office/powerpoint/2010/main" val="415140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9711A-9B6C-420A-8087-09CF28E6B9BD}" type="slidenum">
              <a:rPr lang="en-US" smtClean="0"/>
              <a:t>2</a:t>
            </a:fld>
            <a:endParaRPr lang="en-US"/>
          </a:p>
        </p:txBody>
      </p:sp>
    </p:spTree>
    <p:extLst>
      <p:ext uri="{BB962C8B-B14F-4D97-AF65-F5344CB8AC3E}">
        <p14:creationId xmlns:p14="http://schemas.microsoft.com/office/powerpoint/2010/main" val="36796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3874D-A20A-4B3E-9C12-F524953D5B76}" type="slidenum">
              <a:rPr lang="en-US" smtClean="0"/>
              <a:t>3</a:t>
            </a:fld>
            <a:endParaRPr lang="en-US"/>
          </a:p>
        </p:txBody>
      </p:sp>
    </p:spTree>
    <p:extLst>
      <p:ext uri="{BB962C8B-B14F-4D97-AF65-F5344CB8AC3E}">
        <p14:creationId xmlns:p14="http://schemas.microsoft.com/office/powerpoint/2010/main" val="57164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Cluster School Nurse, our role is primarily case management and indirect care with students who live with a diagnosis of asthma. We review their asthma action plans and train school clinic staff and teachers on asthma care and warning signs and often follow up with parents and the student when 911 is called from school.</a:t>
            </a:r>
          </a:p>
        </p:txBody>
      </p:sp>
      <p:sp>
        <p:nvSpPr>
          <p:cNvPr id="4" name="Slide Number Placeholder 3"/>
          <p:cNvSpPr>
            <a:spLocks noGrp="1"/>
          </p:cNvSpPr>
          <p:nvPr>
            <p:ph type="sldNum" sz="quarter" idx="5"/>
          </p:nvPr>
        </p:nvSpPr>
        <p:spPr/>
        <p:txBody>
          <a:bodyPr/>
          <a:lstStyle/>
          <a:p>
            <a:fld id="{BCF3874D-A20A-4B3E-9C12-F524953D5B76}" type="slidenum">
              <a:rPr lang="en-US" smtClean="0"/>
              <a:t>4</a:t>
            </a:fld>
            <a:endParaRPr lang="en-US"/>
          </a:p>
        </p:txBody>
      </p:sp>
    </p:spTree>
    <p:extLst>
      <p:ext uri="{BB962C8B-B14F-4D97-AF65-F5344CB8AC3E}">
        <p14:creationId xmlns:p14="http://schemas.microsoft.com/office/powerpoint/2010/main" val="349072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of the procedures implemented as an asthma friendly school includes staff education. Teachers and school staff are offered asthma education and provided classroom tip sheet which includes an overview of asthma, s/s, how to respond to an emergency and instructions on administering an inhaler for specific students in their classrooms. School clinic staff receive asthma training throughout the school year. Each FCS employee has been provided signs of asthma attack card to place with their id badge from DPH and we provided air quality flags for each school.</a:t>
            </a:r>
          </a:p>
          <a:p>
            <a:r>
              <a:rPr lang="en-US" dirty="0"/>
              <a:t>School surveillance-is based on parent health information and asthma action plans. School nurses validate information and share health information with teachers and administrators. School health alerts are updated routinely to ensure students with asthma are identified. </a:t>
            </a:r>
          </a:p>
          <a:p>
            <a:r>
              <a:rPr lang="en-US" dirty="0"/>
              <a:t>Student support-we have a partnership with CHOA Mobile Van and our three school based health centers who provide asthma education, asthma actions plans and medications. Each school stocks albuterol and injectable epinephrine.  Students are allowed to carry and self manage their asthma and allergy symptoms.</a:t>
            </a:r>
          </a:p>
        </p:txBody>
      </p:sp>
      <p:sp>
        <p:nvSpPr>
          <p:cNvPr id="4" name="Slide Number Placeholder 3"/>
          <p:cNvSpPr>
            <a:spLocks noGrp="1"/>
          </p:cNvSpPr>
          <p:nvPr>
            <p:ph type="sldNum" sz="quarter" idx="5"/>
          </p:nvPr>
        </p:nvSpPr>
        <p:spPr/>
        <p:txBody>
          <a:bodyPr/>
          <a:lstStyle/>
          <a:p>
            <a:fld id="{BCF3874D-A20A-4B3E-9C12-F524953D5B76}" type="slidenum">
              <a:rPr lang="en-US" smtClean="0"/>
              <a:t>5</a:t>
            </a:fld>
            <a:endParaRPr lang="en-US"/>
          </a:p>
        </p:txBody>
      </p:sp>
    </p:spTree>
    <p:extLst>
      <p:ext uri="{BB962C8B-B14F-4D97-AF65-F5344CB8AC3E}">
        <p14:creationId xmlns:p14="http://schemas.microsoft.com/office/powerpoint/2010/main" val="99971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Fulton County Schools was awarded a grant to implement school based asthma education and care coordination for underserved asthma students. The grants provided the opportunity to hire an Asthma Care Coordinator to implement staff training and student asthma self management classes. Grant objectives included improving student’s seat time (grades), increase access to inhalers/asthma plans, increase in physical activity, and increase staff knowledge of asthma and management</a:t>
            </a:r>
          </a:p>
          <a:p>
            <a:r>
              <a:rPr lang="en-US" dirty="0"/>
              <a:t>Each year schools were identified based on school nurse referrals, socioeconomic status, and high-risk zip codes of asthma related emergency room visits. </a:t>
            </a:r>
          </a:p>
        </p:txBody>
      </p:sp>
      <p:sp>
        <p:nvSpPr>
          <p:cNvPr id="4" name="Slide Number Placeholder 3"/>
          <p:cNvSpPr>
            <a:spLocks noGrp="1"/>
          </p:cNvSpPr>
          <p:nvPr>
            <p:ph type="sldNum" sz="quarter" idx="5"/>
          </p:nvPr>
        </p:nvSpPr>
        <p:spPr/>
        <p:txBody>
          <a:bodyPr/>
          <a:lstStyle/>
          <a:p>
            <a:fld id="{BCF3874D-A20A-4B3E-9C12-F524953D5B76}" type="slidenum">
              <a:rPr lang="en-US" smtClean="0"/>
              <a:t>6</a:t>
            </a:fld>
            <a:endParaRPr lang="en-US"/>
          </a:p>
        </p:txBody>
      </p:sp>
    </p:spTree>
    <p:extLst>
      <p:ext uri="{BB962C8B-B14F-4D97-AF65-F5344CB8AC3E}">
        <p14:creationId xmlns:p14="http://schemas.microsoft.com/office/powerpoint/2010/main" val="175406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Principals had the option to have their asthma scholars participate. Informational email was sent to the principals to approve the program. School based point of contact was identified by the principal to assist with coordinating dates and times of the sessions. Asthma letters were sent home with students to obtain parental consent. Healthcare provider came onsite at schools to provide asthma screenings, complete asthma action plans and prescribe medications. The asthma care coordinator and I were able to become asthma facilitators completing the Open Airway for Schools (OAS) and </a:t>
            </a:r>
            <a:r>
              <a:rPr lang="en-US" dirty="0" err="1"/>
              <a:t>Kickin</a:t>
            </a:r>
            <a:r>
              <a:rPr lang="en-US" dirty="0"/>
              <a:t> Asthma trainings by American Lung Association</a:t>
            </a:r>
          </a:p>
        </p:txBody>
      </p:sp>
      <p:sp>
        <p:nvSpPr>
          <p:cNvPr id="4" name="Slide Number Placeholder 3"/>
          <p:cNvSpPr>
            <a:spLocks noGrp="1"/>
          </p:cNvSpPr>
          <p:nvPr>
            <p:ph type="sldNum" sz="quarter" idx="5"/>
          </p:nvPr>
        </p:nvSpPr>
        <p:spPr/>
        <p:txBody>
          <a:bodyPr/>
          <a:lstStyle/>
          <a:p>
            <a:fld id="{BCF3874D-A20A-4B3E-9C12-F524953D5B76}" type="slidenum">
              <a:rPr lang="en-US" smtClean="0"/>
              <a:t>7</a:t>
            </a:fld>
            <a:endParaRPr lang="en-US"/>
          </a:p>
        </p:txBody>
      </p:sp>
    </p:spTree>
    <p:extLst>
      <p:ext uri="{BB962C8B-B14F-4D97-AF65-F5344CB8AC3E}">
        <p14:creationId xmlns:p14="http://schemas.microsoft.com/office/powerpoint/2010/main" val="78031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funding required data collection. During the first year of implementation, based on data collection from the Healthcare Foundation Grant objectives 56% of students who participated in our asthma sessions increased their overall academic grade percentage between the fall and spring semesters. 46% of study students saw a 20% decrease in school absenteeism. 17% of students who visited the clinic for inhaler use decreased their number of visits by 20 percent over the 2021/22 academic year. With staff asthma education, 66% of staff increased their score between the pre and posttest after participating in asthma training (range of 10-to-40-point increase).</a:t>
            </a:r>
          </a:p>
          <a:p>
            <a:endParaRPr lang="en-US" dirty="0"/>
          </a:p>
        </p:txBody>
      </p:sp>
      <p:sp>
        <p:nvSpPr>
          <p:cNvPr id="4" name="Slide Number Placeholder 3"/>
          <p:cNvSpPr>
            <a:spLocks noGrp="1"/>
          </p:cNvSpPr>
          <p:nvPr>
            <p:ph type="sldNum" sz="quarter" idx="5"/>
          </p:nvPr>
        </p:nvSpPr>
        <p:spPr/>
        <p:txBody>
          <a:bodyPr/>
          <a:lstStyle/>
          <a:p>
            <a:fld id="{BCF3874D-A20A-4B3E-9C12-F524953D5B76}" type="slidenum">
              <a:rPr lang="en-US" smtClean="0"/>
              <a:t>8</a:t>
            </a:fld>
            <a:endParaRPr lang="en-US"/>
          </a:p>
        </p:txBody>
      </p:sp>
    </p:spTree>
    <p:extLst>
      <p:ext uri="{BB962C8B-B14F-4D97-AF65-F5344CB8AC3E}">
        <p14:creationId xmlns:p14="http://schemas.microsoft.com/office/powerpoint/2010/main" val="160556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schools beyond the 23 were offered asthma classes but did not participate due to lack of response from school administration and/or non parental consent. The first year we rolled out returned consent requirement resulting in low numbers. The change of passive consent with parent having to opt out, improved participant rates.</a:t>
            </a:r>
          </a:p>
          <a:p>
            <a:r>
              <a:rPr lang="en-US" dirty="0"/>
              <a:t>Staffing -additional school nurses or partnership with asthma facilitators from the community is needed to provide student asthma education sessions throughout the district. Our current caseload prohibits expansion of sessions</a:t>
            </a:r>
          </a:p>
          <a:p>
            <a:r>
              <a:rPr lang="en-US" dirty="0"/>
              <a:t>	</a:t>
            </a:r>
          </a:p>
          <a:p>
            <a:r>
              <a:rPr lang="en-US" dirty="0"/>
              <a:t>Communication was the biggest challenge that we encountered. This includes between parents, teachers, and staff. We send communication by phone calls, email, paper documents from the school However, utilizing interpreter services and bilingual school staff for parent with limited English proficiency has been an accomplishment with successful participance rates.</a:t>
            </a:r>
          </a:p>
          <a:p>
            <a:endParaRPr lang="en-US" dirty="0"/>
          </a:p>
        </p:txBody>
      </p:sp>
      <p:sp>
        <p:nvSpPr>
          <p:cNvPr id="4" name="Slide Number Placeholder 3"/>
          <p:cNvSpPr>
            <a:spLocks noGrp="1"/>
          </p:cNvSpPr>
          <p:nvPr>
            <p:ph type="sldNum" sz="quarter" idx="5"/>
          </p:nvPr>
        </p:nvSpPr>
        <p:spPr/>
        <p:txBody>
          <a:bodyPr/>
          <a:lstStyle/>
          <a:p>
            <a:fld id="{BCF3874D-A20A-4B3E-9C12-F524953D5B76}" type="slidenum">
              <a:rPr lang="en-US" smtClean="0"/>
              <a:t>9</a:t>
            </a:fld>
            <a:endParaRPr lang="en-US"/>
          </a:p>
        </p:txBody>
      </p:sp>
    </p:spTree>
    <p:extLst>
      <p:ext uri="{BB962C8B-B14F-4D97-AF65-F5344CB8AC3E}">
        <p14:creationId xmlns:p14="http://schemas.microsoft.com/office/powerpoint/2010/main" val="160063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4/25/2024</a:t>
            </a:fld>
            <a:endParaRPr lang="en-US" noProof="0"/>
          </a:p>
        </p:txBody>
      </p:sp>
      <p:sp>
        <p:nvSpPr>
          <p:cNvPr id="5" name="Footer Placeholder 4"/>
          <p:cNvSpPr>
            <a:spLocks noGrp="1"/>
          </p:cNvSpPr>
          <p:nvPr>
            <p:ph type="ftr" sz="quarter" idx="11"/>
          </p:nvPr>
        </p:nvSpPr>
        <p:spPr>
          <a:xfrm>
            <a:off x="1777464" y="6370430"/>
            <a:ext cx="4973915" cy="309201"/>
          </a:xfrm>
        </p:spPr>
        <p:txBody>
          <a:bodyPr/>
          <a:lstStyle/>
          <a:p>
            <a:r>
              <a:rPr lang="en-US" noProof="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6" name="Footer Placeholder 5"/>
          <p:cNvSpPr>
            <a:spLocks noGrp="1"/>
          </p:cNvSpPr>
          <p:nvPr>
            <p:ph type="ftr" sz="quarter" idx="11"/>
          </p:nvPr>
        </p:nvSpPr>
        <p:spPr/>
        <p:txBody>
          <a:bodyPr/>
          <a:lstStyle/>
          <a:p>
            <a:r>
              <a:rPr lang="en-US" noProof="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4/25/2024</a:t>
            </a:fld>
            <a:endParaRPr lang="en-US" noProof="0"/>
          </a:p>
        </p:txBody>
      </p:sp>
      <p:sp>
        <p:nvSpPr>
          <p:cNvPr id="6" name="Footer Placeholder 5"/>
          <p:cNvSpPr>
            <a:spLocks noGrp="1"/>
          </p:cNvSpPr>
          <p:nvPr>
            <p:ph type="ftr" sz="quarter" idx="11"/>
          </p:nvPr>
        </p:nvSpPr>
        <p:spPr>
          <a:xfrm>
            <a:off x="1447382" y="6332578"/>
            <a:ext cx="5541004" cy="320931"/>
          </a:xfrm>
        </p:spPr>
        <p:txBody>
          <a:bodyPr/>
          <a:lstStyle/>
          <a:p>
            <a:r>
              <a:rPr lang="en-US" noProof="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5" name="Footer Placeholder 4"/>
          <p:cNvSpPr>
            <a:spLocks noGrp="1"/>
          </p:cNvSpPr>
          <p:nvPr>
            <p:ph type="ftr" sz="quarter" idx="11"/>
          </p:nvPr>
        </p:nvSpPr>
        <p:spPr/>
        <p:txBody>
          <a:bodyPr/>
          <a:lstStyle/>
          <a:p>
            <a:r>
              <a:rPr lang="en-US" noProof="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5" name="Footer Placeholder 4"/>
          <p:cNvSpPr>
            <a:spLocks noGrp="1"/>
          </p:cNvSpPr>
          <p:nvPr>
            <p:ph type="ftr" sz="quarter" idx="11"/>
          </p:nvPr>
        </p:nvSpPr>
        <p:spPr/>
        <p:txBody>
          <a:bodyPr/>
          <a:lstStyle/>
          <a:p>
            <a:r>
              <a:rPr lang="en-US" noProof="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6" name="Footer Placeholder 5"/>
          <p:cNvSpPr>
            <a:spLocks noGrp="1"/>
          </p:cNvSpPr>
          <p:nvPr>
            <p:ph type="ftr" sz="quarter" idx="11"/>
          </p:nvPr>
        </p:nvSpPr>
        <p:spPr/>
        <p:txBody>
          <a:bodyPr/>
          <a:lstStyle/>
          <a:p>
            <a:r>
              <a:rPr lang="en-US" noProof="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8" name="Footer Placeholder 7"/>
          <p:cNvSpPr>
            <a:spLocks noGrp="1"/>
          </p:cNvSpPr>
          <p:nvPr>
            <p:ph type="ftr" sz="quarter" idx="11"/>
          </p:nvPr>
        </p:nvSpPr>
        <p:spPr/>
        <p:txBody>
          <a:bodyPr/>
          <a:lstStyle/>
          <a:p>
            <a:r>
              <a:rPr lang="en-US" noProof="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4" name="Footer Placeholder 3"/>
          <p:cNvSpPr>
            <a:spLocks noGrp="1"/>
          </p:cNvSpPr>
          <p:nvPr>
            <p:ph type="ftr" sz="quarter" idx="11"/>
          </p:nvPr>
        </p:nvSpPr>
        <p:spPr/>
        <p:txBody>
          <a:bodyPr/>
          <a:lstStyle/>
          <a:p>
            <a:r>
              <a:rPr lang="en-US" noProof="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4" name="Footer Placeholder 3"/>
          <p:cNvSpPr>
            <a:spLocks noGrp="1"/>
          </p:cNvSpPr>
          <p:nvPr>
            <p:ph type="ftr" sz="quarter" idx="11"/>
          </p:nvPr>
        </p:nvSpPr>
        <p:spPr/>
        <p:txBody>
          <a:bodyPr/>
          <a:lstStyle/>
          <a:p>
            <a:r>
              <a:rPr lang="en-US" noProof="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3" name="Footer Placeholder 2"/>
          <p:cNvSpPr>
            <a:spLocks noGrp="1"/>
          </p:cNvSpPr>
          <p:nvPr>
            <p:ph type="ftr" sz="quarter" idx="11"/>
          </p:nvPr>
        </p:nvSpPr>
        <p:spPr/>
        <p:txBody>
          <a:bodyPr/>
          <a:lstStyle/>
          <a:p>
            <a:r>
              <a:rPr lang="en-US" noProof="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4/25/2024</a:t>
            </a:fld>
            <a:endParaRPr lang="en-US" noProof="0"/>
          </a:p>
        </p:txBody>
      </p:sp>
      <p:sp>
        <p:nvSpPr>
          <p:cNvPr id="6" name="Footer Placeholder 5"/>
          <p:cNvSpPr>
            <a:spLocks noGrp="1"/>
          </p:cNvSpPr>
          <p:nvPr>
            <p:ph type="ftr" sz="quarter" idx="11"/>
          </p:nvPr>
        </p:nvSpPr>
        <p:spPr/>
        <p:txBody>
          <a:bodyPr/>
          <a:lstStyle/>
          <a:p>
            <a:r>
              <a:rPr lang="en-US" noProof="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4/25/2024</a:t>
            </a:fld>
            <a:endParaRPr lang="en-US" noProof="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socialsci.libretexts.org/Bookshelves/Early_Childhood_Education/Book:_Health_Safety_and_Nutrition_(Paris)/Section_III:_Health/10:_Children_with_Special_Health_Care_Needs" TargetMode="External"/><Relationship Id="rId5" Type="http://schemas.openxmlformats.org/officeDocument/2006/relationships/image" Target="../media/image10.jpeg"/><Relationship Id="rId4" Type="http://schemas.openxmlformats.org/officeDocument/2006/relationships/hyperlink" Target="https://www.aliem.com/2019/01/teaming-tips-case-4-faculty-incubato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mailto:abbeyp@fultonschools.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meadowsl@fultonschools.org" TargetMode="External"/><Relationship Id="rId4" Type="http://schemas.openxmlformats.org/officeDocument/2006/relationships/hyperlink" Target="mailto:myersc4@fultonschools.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pursuit.unimelb.edu.au/articles/boys-with-asthma-risk-more-broken-bo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pesialis-paru.id/id/video-senam-asma-indonesia/"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078D-885D-14BA-8A09-794DB9B74129}"/>
              </a:ext>
            </a:extLst>
          </p:cNvPr>
          <p:cNvSpPr>
            <a:spLocks noGrp="1"/>
          </p:cNvSpPr>
          <p:nvPr>
            <p:ph type="ctrTitle"/>
          </p:nvPr>
        </p:nvSpPr>
        <p:spPr>
          <a:xfrm>
            <a:off x="1097280" y="758951"/>
            <a:ext cx="10058400" cy="3580135"/>
          </a:xfrm>
        </p:spPr>
        <p:txBody>
          <a:bodyPr>
            <a:normAutofit fontScale="90000"/>
          </a:bodyPr>
          <a:lstStyle/>
          <a:p>
            <a:pPr algn="ctr"/>
            <a:r>
              <a:rPr lang="en-US" sz="5300" dirty="0"/>
              <a:t>PCORI Symptom-based Adjustment of Inhaled Steroid Therapy Study (The ASIST Study) for Mild Asthma  </a:t>
            </a:r>
            <a:br>
              <a:rPr lang="en-US" dirty="0"/>
            </a:br>
            <a:endParaRPr lang="en-US" dirty="0"/>
          </a:p>
        </p:txBody>
      </p:sp>
      <p:sp>
        <p:nvSpPr>
          <p:cNvPr id="3" name="Subtitle 2">
            <a:extLst>
              <a:ext uri="{FF2B5EF4-FFF2-40B4-BE49-F238E27FC236}">
                <a16:creationId xmlns:a16="http://schemas.microsoft.com/office/drawing/2014/main" id="{8A351754-2329-0798-32E0-D483FB70A5A2}"/>
              </a:ext>
            </a:extLst>
          </p:cNvPr>
          <p:cNvSpPr>
            <a:spLocks noGrp="1"/>
          </p:cNvSpPr>
          <p:nvPr>
            <p:ph type="subTitle" idx="1"/>
          </p:nvPr>
        </p:nvSpPr>
        <p:spPr>
          <a:xfrm>
            <a:off x="569343" y="4455620"/>
            <a:ext cx="11084944" cy="1815784"/>
          </a:xfrm>
        </p:spPr>
        <p:txBody>
          <a:bodyPr>
            <a:normAutofit/>
          </a:bodyPr>
          <a:lstStyle/>
          <a:p>
            <a:pPr>
              <a:lnSpc>
                <a:spcPct val="100000"/>
              </a:lnSpc>
              <a:spcBef>
                <a:spcPts val="0"/>
              </a:spcBef>
              <a:spcAft>
                <a:spcPts val="0"/>
              </a:spcAft>
            </a:pPr>
            <a:r>
              <a:rPr lang="en-US" dirty="0">
                <a:latin typeface="+mn-lt"/>
              </a:rPr>
              <a:t>NASN Advancing Health Equity for Students with Asthma Community of Practice </a:t>
            </a:r>
          </a:p>
          <a:p>
            <a:pPr>
              <a:lnSpc>
                <a:spcPct val="100000"/>
              </a:lnSpc>
              <a:spcBef>
                <a:spcPts val="0"/>
              </a:spcBef>
              <a:spcAft>
                <a:spcPts val="0"/>
              </a:spcAft>
            </a:pPr>
            <a:r>
              <a:rPr lang="en-US" dirty="0">
                <a:latin typeface="+mn-lt"/>
              </a:rPr>
              <a:t>April 25, 2024</a:t>
            </a:r>
          </a:p>
        </p:txBody>
      </p:sp>
      <p:pic>
        <p:nvPicPr>
          <p:cNvPr id="4" name="Picture 2" descr="National Association of School Nurses logo. This will take you to the homepage">
            <a:extLst>
              <a:ext uri="{FF2B5EF4-FFF2-40B4-BE49-F238E27FC236}">
                <a16:creationId xmlns:a16="http://schemas.microsoft.com/office/drawing/2014/main" id="{BFEA269D-2437-1564-F372-3130CAE8B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7428" y="4841129"/>
            <a:ext cx="1442771" cy="104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6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BD5DDD4-B30F-43B5-9BA0-190CC29E9665}"/>
              </a:ext>
            </a:extLst>
          </p:cNvPr>
          <p:cNvSpPr>
            <a:spLocks noGrp="1"/>
          </p:cNvSpPr>
          <p:nvPr>
            <p:ph sz="half" idx="2"/>
          </p:nvPr>
        </p:nvSpPr>
        <p:spPr>
          <a:xfrm>
            <a:off x="6258679" y="1723818"/>
            <a:ext cx="4645152" cy="3886020"/>
          </a:xfrm>
        </p:spPr>
        <p:txBody>
          <a:bodyPr>
            <a:normAutofit fontScale="92500" lnSpcReduction="20000"/>
          </a:bodyPr>
          <a:lstStyle/>
          <a:p>
            <a:pPr lvl="1"/>
            <a:r>
              <a:rPr lang="en-US" sz="2000"/>
              <a:t>Initiate classes during the beginning of the school year (i.e. October)</a:t>
            </a:r>
          </a:p>
          <a:p>
            <a:pPr lvl="1"/>
            <a:r>
              <a:rPr lang="en-US" sz="2000"/>
              <a:t>Develop an introductory letter to principals explaining asthma education sessions linking academics and positive asthma outcomes</a:t>
            </a:r>
          </a:p>
          <a:p>
            <a:pPr lvl="1"/>
            <a:r>
              <a:rPr lang="en-US" sz="2000"/>
              <a:t>When sending parental consents home with student make sure to document content of envelope. </a:t>
            </a:r>
          </a:p>
          <a:p>
            <a:pPr lvl="1"/>
            <a:r>
              <a:rPr lang="en-US" sz="2000"/>
              <a:t>Identifying school contact to coordinate services (Clinic Asst, AP, health ed. teacher)</a:t>
            </a:r>
          </a:p>
          <a:p>
            <a:pPr lvl="1"/>
            <a:endParaRPr lang="en-US"/>
          </a:p>
          <a:p>
            <a:pPr lvl="1"/>
            <a:endParaRPr lang="en-US"/>
          </a:p>
          <a:p>
            <a:pPr lvl="2"/>
            <a:endParaRPr lang="en-US"/>
          </a:p>
          <a:p>
            <a:endParaRPr lang="en-US"/>
          </a:p>
        </p:txBody>
      </p:sp>
      <p:sp>
        <p:nvSpPr>
          <p:cNvPr id="2" name="Title 1">
            <a:extLst>
              <a:ext uri="{FF2B5EF4-FFF2-40B4-BE49-F238E27FC236}">
                <a16:creationId xmlns:a16="http://schemas.microsoft.com/office/drawing/2014/main" id="{4DFF222A-0050-42E6-8C3E-86E3C365C411}"/>
              </a:ext>
            </a:extLst>
          </p:cNvPr>
          <p:cNvSpPr>
            <a:spLocks noGrp="1"/>
          </p:cNvSpPr>
          <p:nvPr>
            <p:ph type="title"/>
          </p:nvPr>
        </p:nvSpPr>
        <p:spPr>
          <a:xfrm>
            <a:off x="1300556" y="371471"/>
            <a:ext cx="9603275" cy="1049235"/>
          </a:xfrm>
        </p:spPr>
        <p:txBody>
          <a:bodyPr>
            <a:noAutofit/>
          </a:bodyPr>
          <a:lstStyle/>
          <a:p>
            <a:r>
              <a:rPr lang="en-US" sz="4000" dirty="0"/>
              <a:t>Asthma program implementation tips</a:t>
            </a:r>
          </a:p>
        </p:txBody>
      </p:sp>
      <p:pic>
        <p:nvPicPr>
          <p:cNvPr id="10" name="Graphic 9">
            <a:extLst>
              <a:ext uri="{FF2B5EF4-FFF2-40B4-BE49-F238E27FC236}">
                <a16:creationId xmlns:a16="http://schemas.microsoft.com/office/drawing/2014/main" id="{F76D2371-447B-414B-9273-61F2CA39ACA2}"/>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0361388" y="192870"/>
            <a:ext cx="1486063" cy="1227836"/>
          </a:xfrm>
          <a:prstGeom prst="rect">
            <a:avLst/>
          </a:prstGeom>
        </p:spPr>
      </p:pic>
      <p:sp>
        <p:nvSpPr>
          <p:cNvPr id="11" name="Content Placeholder 10">
            <a:extLst>
              <a:ext uri="{FF2B5EF4-FFF2-40B4-BE49-F238E27FC236}">
                <a16:creationId xmlns:a16="http://schemas.microsoft.com/office/drawing/2014/main" id="{0771CC4E-E77B-DC2A-9436-773F0827C378}"/>
              </a:ext>
            </a:extLst>
          </p:cNvPr>
          <p:cNvSpPr>
            <a:spLocks noGrp="1"/>
          </p:cNvSpPr>
          <p:nvPr>
            <p:ph sz="half" idx="1"/>
          </p:nvPr>
        </p:nvSpPr>
        <p:spPr>
          <a:xfrm>
            <a:off x="1620322" y="1717355"/>
            <a:ext cx="4634569" cy="4104760"/>
          </a:xfrm>
        </p:spPr>
        <p:txBody>
          <a:bodyPr vert="horz" lIns="91440" tIns="45720" rIns="91440" bIns="45720" rtlCol="0" anchor="t">
            <a:noAutofit/>
          </a:bodyPr>
          <a:lstStyle/>
          <a:p>
            <a:r>
              <a:rPr lang="en-US" sz="1700" dirty="0"/>
              <a:t>Collaborate with stakeholders-school based health centers, school administration</a:t>
            </a:r>
          </a:p>
          <a:p>
            <a:r>
              <a:rPr lang="en-US" sz="1700" dirty="0"/>
              <a:t>Identify an Asthma Champion within the school</a:t>
            </a:r>
          </a:p>
          <a:p>
            <a:r>
              <a:rPr lang="en-US" sz="1700" dirty="0"/>
              <a:t>Develop and maintain an Asthma Care Coordinator position to support the program</a:t>
            </a:r>
          </a:p>
          <a:p>
            <a:r>
              <a:rPr lang="en-US" sz="1700" dirty="0"/>
              <a:t>Partner with local communities to secure health worker or asthma facilitator to conduct classes</a:t>
            </a:r>
          </a:p>
          <a:p>
            <a:r>
              <a:rPr lang="en-US" sz="1700" dirty="0"/>
              <a:t>Coordinate asthma education sessions based on school nurse referrals, previous school participations and principals' responses agreeing to participate</a:t>
            </a:r>
          </a:p>
        </p:txBody>
      </p:sp>
      <p:pic>
        <p:nvPicPr>
          <p:cNvPr id="15" name="Picture 14" descr="A picture containing person&#10;&#10;Description automatically generated">
            <a:extLst>
              <a:ext uri="{FF2B5EF4-FFF2-40B4-BE49-F238E27FC236}">
                <a16:creationId xmlns:a16="http://schemas.microsoft.com/office/drawing/2014/main" id="{F752AE3E-0968-E829-DCA3-7AA8FA85311F}"/>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3065"/>
          <a:stretch/>
        </p:blipFill>
        <p:spPr>
          <a:xfrm>
            <a:off x="0" y="5362105"/>
            <a:ext cx="1830029" cy="1399865"/>
          </a:xfrm>
          <a:prstGeom prst="rect">
            <a:avLst/>
          </a:prstGeom>
        </p:spPr>
      </p:pic>
    </p:spTree>
    <p:extLst>
      <p:ext uri="{BB962C8B-B14F-4D97-AF65-F5344CB8AC3E}">
        <p14:creationId xmlns:p14="http://schemas.microsoft.com/office/powerpoint/2010/main" val="241229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47FE1BD-BE69-8B24-7F63-FCACBC82E7A3}"/>
              </a:ext>
            </a:extLst>
          </p:cNvPr>
          <p:cNvSpPr>
            <a:spLocks noGrp="1"/>
          </p:cNvSpPr>
          <p:nvPr>
            <p:ph idx="1"/>
          </p:nvPr>
        </p:nvSpPr>
        <p:spPr>
          <a:xfrm>
            <a:off x="512064" y="1551397"/>
            <a:ext cx="11210543" cy="4502083"/>
          </a:xfrm>
        </p:spPr>
        <p:txBody>
          <a:bodyPr>
            <a:normAutofit/>
          </a:bodyPr>
          <a:lstStyle/>
          <a:p>
            <a:r>
              <a:rPr lang="en-US" sz="2000" dirty="0">
                <a:effectLst/>
                <a:ea typeface="Aptos" panose="020B0004020202020204" pitchFamily="34" charset="0"/>
                <a:cs typeface="Times New Roman" panose="02020603050405020304" pitchFamily="18" charset="0"/>
              </a:rPr>
              <a:t>The ASIST study results, and School Nurse Implementation guidance provides resources </a:t>
            </a:r>
            <a:r>
              <a:rPr lang="en-US" dirty="0">
                <a:ea typeface="Aptos" panose="020B0004020202020204" pitchFamily="34" charset="0"/>
                <a:cs typeface="Times New Roman" panose="02020603050405020304" pitchFamily="18" charset="0"/>
              </a:rPr>
              <a:t>to </a:t>
            </a:r>
            <a:r>
              <a:rPr lang="en-US" sz="2000" dirty="0">
                <a:effectLst/>
                <a:ea typeface="Aptos" panose="020B0004020202020204" pitchFamily="34" charset="0"/>
                <a:cs typeface="Times New Roman" panose="02020603050405020304" pitchFamily="18" charset="0"/>
              </a:rPr>
              <a:t>support students living with asthma.</a:t>
            </a:r>
          </a:p>
          <a:p>
            <a:r>
              <a:rPr lang="en-US" sz="2000" dirty="0">
                <a:effectLst/>
                <a:ea typeface="Aptos" panose="020B0004020202020204" pitchFamily="34" charset="0"/>
                <a:cs typeface="Times New Roman" panose="02020603050405020304" pitchFamily="18" charset="0"/>
              </a:rPr>
              <a:t>Explaining the study outcomes and the benefits in the changes of inhaled corticosteroid use only when symptoms are present vs daily use may increase medication compliance. </a:t>
            </a:r>
          </a:p>
          <a:p>
            <a:r>
              <a:rPr lang="en-US" sz="2000" dirty="0">
                <a:effectLst/>
                <a:ea typeface="Aptos" panose="020B0004020202020204" pitchFamily="34" charset="0"/>
                <a:cs typeface="Times New Roman" panose="02020603050405020304" pitchFamily="18" charset="0"/>
              </a:rPr>
              <a:t>Clinic Assistants(unlicensed assistive personnel) and possibly nurses may not be familiar with common indicators, NIH and Global Initiative for Asthma (GINA) guidelines which identifies the asthma severity levels. </a:t>
            </a:r>
          </a:p>
          <a:p>
            <a:r>
              <a:rPr lang="en-US" kern="100" dirty="0">
                <a:effectLst/>
                <a:ea typeface="Aptos" panose="020B0004020202020204" pitchFamily="34" charset="0"/>
                <a:cs typeface="Times New Roman" panose="02020603050405020304" pitchFamily="18" charset="0"/>
              </a:rPr>
              <a:t>Increasing knowledge to the school health team to be aware of the indicators and asthma severity level provides additional guidance on how to monitor the student’s symptoms with physical activity, clinic visits and inhaler use so that communication can improve between the parent and healthcare provider.</a:t>
            </a:r>
          </a:p>
          <a:p>
            <a:endParaRPr lang="en-US" dirty="0"/>
          </a:p>
        </p:txBody>
      </p:sp>
      <p:sp>
        <p:nvSpPr>
          <p:cNvPr id="9" name="Title 8">
            <a:extLst>
              <a:ext uri="{FF2B5EF4-FFF2-40B4-BE49-F238E27FC236}">
                <a16:creationId xmlns:a16="http://schemas.microsoft.com/office/drawing/2014/main" id="{DCE66858-A1E4-5151-975A-270FDDB9439F}"/>
              </a:ext>
            </a:extLst>
          </p:cNvPr>
          <p:cNvSpPr>
            <a:spLocks noGrp="1"/>
          </p:cNvSpPr>
          <p:nvPr>
            <p:ph type="title"/>
          </p:nvPr>
        </p:nvSpPr>
        <p:spPr>
          <a:xfrm>
            <a:off x="1294363" y="279902"/>
            <a:ext cx="9603275" cy="1049235"/>
          </a:xfrm>
        </p:spPr>
        <p:txBody>
          <a:bodyPr>
            <a:noAutofit/>
          </a:bodyPr>
          <a:lstStyle/>
          <a:p>
            <a:r>
              <a:rPr lang="en-US" sz="4000" dirty="0"/>
              <a:t>The assist study &amp; the school nurse role</a:t>
            </a:r>
          </a:p>
        </p:txBody>
      </p:sp>
    </p:spTree>
    <p:extLst>
      <p:ext uri="{BB962C8B-B14F-4D97-AF65-F5344CB8AC3E}">
        <p14:creationId xmlns:p14="http://schemas.microsoft.com/office/powerpoint/2010/main" val="108879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reading a book&#10;&#10;Description automatically generated with medium confidence">
            <a:extLst>
              <a:ext uri="{FF2B5EF4-FFF2-40B4-BE49-F238E27FC236}">
                <a16:creationId xmlns:a16="http://schemas.microsoft.com/office/drawing/2014/main" id="{5BBF1030-F944-D0BE-45E1-03190E831F6C}"/>
              </a:ext>
            </a:extLst>
          </p:cNvPr>
          <p:cNvPicPr>
            <a:picLocks noGrp="1" noChangeAspect="1"/>
          </p:cNvPicPr>
          <p:nvPr>
            <p:ph sz="half" idx="2"/>
          </p:nvPr>
        </p:nvPicPr>
        <p:blipFill>
          <a:blip r:embed="rId3"/>
          <a:stretch>
            <a:fillRect/>
          </a:stretch>
        </p:blipFill>
        <p:spPr>
          <a:xfrm>
            <a:off x="1294362" y="1681882"/>
            <a:ext cx="2648052" cy="3340236"/>
          </a:xfrm>
        </p:spPr>
      </p:pic>
      <p:sp>
        <p:nvSpPr>
          <p:cNvPr id="4" name="Title 3">
            <a:extLst>
              <a:ext uri="{FF2B5EF4-FFF2-40B4-BE49-F238E27FC236}">
                <a16:creationId xmlns:a16="http://schemas.microsoft.com/office/drawing/2014/main" id="{437C81B2-DAC8-678A-E25A-4A5AA66F4F15}"/>
              </a:ext>
            </a:extLst>
          </p:cNvPr>
          <p:cNvSpPr>
            <a:spLocks noGrp="1"/>
          </p:cNvSpPr>
          <p:nvPr>
            <p:ph type="title"/>
          </p:nvPr>
        </p:nvSpPr>
        <p:spPr/>
        <p:txBody>
          <a:bodyPr>
            <a:normAutofit/>
          </a:bodyPr>
          <a:lstStyle/>
          <a:p>
            <a:r>
              <a:rPr lang="en-US" sz="4000" dirty="0"/>
              <a:t>School Nurses Make a difference!</a:t>
            </a:r>
          </a:p>
        </p:txBody>
      </p:sp>
      <p:pic>
        <p:nvPicPr>
          <p:cNvPr id="7" name="Content Placeholder 6">
            <a:extLst>
              <a:ext uri="{FF2B5EF4-FFF2-40B4-BE49-F238E27FC236}">
                <a16:creationId xmlns:a16="http://schemas.microsoft.com/office/drawing/2014/main" id="{BD5D9425-0C6D-3A91-DF88-4A1ED3458867}"/>
              </a:ext>
            </a:extLst>
          </p:cNvPr>
          <p:cNvPicPr>
            <a:picLocks noGrp="1" noChangeAspect="1"/>
          </p:cNvPicPr>
          <p:nvPr>
            <p:ph sz="half" idx="1"/>
          </p:nvPr>
        </p:nvPicPr>
        <p:blipFill>
          <a:blip r:embed="rId4"/>
          <a:stretch>
            <a:fillRect/>
          </a:stretch>
        </p:blipFill>
        <p:spPr>
          <a:xfrm>
            <a:off x="8261623" y="1681881"/>
            <a:ext cx="2649429" cy="3329654"/>
          </a:xfrm>
          <a:prstGeom prst="rect">
            <a:avLst/>
          </a:prstGeom>
        </p:spPr>
      </p:pic>
      <p:pic>
        <p:nvPicPr>
          <p:cNvPr id="5" name="Picture 4">
            <a:extLst>
              <a:ext uri="{FF2B5EF4-FFF2-40B4-BE49-F238E27FC236}">
                <a16:creationId xmlns:a16="http://schemas.microsoft.com/office/drawing/2014/main" id="{940E2056-4E46-A14D-C4E5-C952115697BB}"/>
              </a:ext>
            </a:extLst>
          </p:cNvPr>
          <p:cNvPicPr>
            <a:picLocks noChangeAspect="1"/>
          </p:cNvPicPr>
          <p:nvPr/>
        </p:nvPicPr>
        <p:blipFill>
          <a:blip r:embed="rId5"/>
          <a:stretch>
            <a:fillRect/>
          </a:stretch>
        </p:blipFill>
        <p:spPr>
          <a:xfrm>
            <a:off x="4290874" y="1692465"/>
            <a:ext cx="3610251" cy="3334916"/>
          </a:xfrm>
          <a:prstGeom prst="rect">
            <a:avLst/>
          </a:prstGeom>
        </p:spPr>
      </p:pic>
    </p:spTree>
    <p:extLst>
      <p:ext uri="{BB962C8B-B14F-4D97-AF65-F5344CB8AC3E}">
        <p14:creationId xmlns:p14="http://schemas.microsoft.com/office/powerpoint/2010/main" val="306964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ctrTitle"/>
          </p:nvPr>
        </p:nvSpPr>
        <p:spPr>
          <a:xfrm>
            <a:off x="1777464" y="802298"/>
            <a:ext cx="8637073" cy="1853515"/>
          </a:xfrm>
        </p:spPr>
        <p:txBody>
          <a:bodyPr anchor="b">
            <a:normAutofit/>
          </a:bodyPr>
          <a:lstStyle/>
          <a:p>
            <a:r>
              <a:rPr lang="en-US" dirty="0"/>
              <a:t>Thank you </a:t>
            </a:r>
          </a:p>
        </p:txBody>
      </p:sp>
      <p:sp>
        <p:nvSpPr>
          <p:cNvPr id="3" name="Text Placeholder 2">
            <a:extLst>
              <a:ext uri="{FF2B5EF4-FFF2-40B4-BE49-F238E27FC236}">
                <a16:creationId xmlns:a16="http://schemas.microsoft.com/office/drawing/2014/main" id="{8C2A1810-A05D-5087-CA10-C17DF529B8E6}"/>
              </a:ext>
            </a:extLst>
          </p:cNvPr>
          <p:cNvSpPr>
            <a:spLocks noGrp="1"/>
          </p:cNvSpPr>
          <p:nvPr>
            <p:ph type="subTitle" idx="1"/>
          </p:nvPr>
        </p:nvSpPr>
        <p:spPr>
          <a:xfrm>
            <a:off x="1957381" y="3002038"/>
            <a:ext cx="8637072" cy="2706433"/>
          </a:xfrm>
        </p:spPr>
        <p:txBody>
          <a:bodyPr vert="horz" lIns="91440" tIns="91440" rIns="91440" bIns="91440" rtlCol="0" anchor="t">
            <a:normAutofit/>
          </a:bodyPr>
          <a:lstStyle/>
          <a:p>
            <a:r>
              <a:rPr lang="en-US" sz="2400" dirty="0"/>
              <a:t>Any Questions?</a:t>
            </a:r>
          </a:p>
          <a:p>
            <a:r>
              <a:rPr lang="en-US" dirty="0"/>
              <a:t>CONTACT INFO: </a:t>
            </a:r>
          </a:p>
          <a:p>
            <a:r>
              <a:rPr lang="en-US" dirty="0"/>
              <a:t>Paulette abbey, </a:t>
            </a:r>
            <a:r>
              <a:rPr lang="en-US" dirty="0">
                <a:hlinkClick r:id="rId3"/>
              </a:rPr>
              <a:t>abbeyp@fultonschools.org</a:t>
            </a:r>
            <a:endParaRPr lang="en-US" dirty="0"/>
          </a:p>
          <a:p>
            <a:r>
              <a:rPr lang="en-US" dirty="0"/>
              <a:t>Claudette </a:t>
            </a:r>
            <a:r>
              <a:rPr lang="en-US" dirty="0" err="1"/>
              <a:t>myers</a:t>
            </a:r>
            <a:r>
              <a:rPr lang="en-US" dirty="0"/>
              <a:t>, </a:t>
            </a:r>
            <a:r>
              <a:rPr lang="en-US" dirty="0">
                <a:hlinkClick r:id="rId4"/>
              </a:rPr>
              <a:t>myersc4@fultonschools.org</a:t>
            </a:r>
            <a:endParaRPr lang="en-US" dirty="0"/>
          </a:p>
          <a:p>
            <a:r>
              <a:rPr lang="en-US" dirty="0"/>
              <a:t>Lynne Meadows, </a:t>
            </a:r>
            <a:r>
              <a:rPr lang="en-US" dirty="0">
                <a:hlinkClick r:id="rId5"/>
              </a:rPr>
              <a:t>meadowsl@fultonschools.org</a:t>
            </a:r>
            <a:endParaRPr lang="en-US" dirty="0"/>
          </a:p>
          <a:p>
            <a:endParaRPr lang="en-US" sz="1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9459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5E6A-B938-51D9-ED7C-7841E20DBC98}"/>
              </a:ext>
            </a:extLst>
          </p:cNvPr>
          <p:cNvSpPr>
            <a:spLocks noGrp="1"/>
          </p:cNvSpPr>
          <p:nvPr>
            <p:ph type="title"/>
          </p:nvPr>
        </p:nvSpPr>
        <p:spPr>
          <a:xfrm>
            <a:off x="1143000" y="804519"/>
            <a:ext cx="9784080" cy="1049235"/>
          </a:xfrm>
        </p:spPr>
        <p:txBody>
          <a:bodyPr>
            <a:normAutofit/>
          </a:bodyPr>
          <a:lstStyle/>
          <a:p>
            <a:pPr algn="ctr"/>
            <a:r>
              <a:rPr lang="en-US" sz="4000" dirty="0"/>
              <a:t>What next?</a:t>
            </a:r>
          </a:p>
        </p:txBody>
      </p:sp>
      <p:sp>
        <p:nvSpPr>
          <p:cNvPr id="3" name="Content Placeholder 2">
            <a:extLst>
              <a:ext uri="{FF2B5EF4-FFF2-40B4-BE49-F238E27FC236}">
                <a16:creationId xmlns:a16="http://schemas.microsoft.com/office/drawing/2014/main" id="{07099330-5036-260D-C76C-C76556087379}"/>
              </a:ext>
            </a:extLst>
          </p:cNvPr>
          <p:cNvSpPr>
            <a:spLocks noGrp="1"/>
          </p:cNvSpPr>
          <p:nvPr>
            <p:ph idx="1"/>
          </p:nvPr>
        </p:nvSpPr>
        <p:spPr>
          <a:xfrm>
            <a:off x="566928" y="1472184"/>
            <a:ext cx="11219688" cy="6122324"/>
          </a:xfrm>
        </p:spPr>
        <p:txBody>
          <a:bodyPr>
            <a:normAutofit/>
          </a:bodyPr>
          <a:lstStyle/>
          <a:p>
            <a:r>
              <a:rPr lang="en-US" sz="2800" dirty="0"/>
              <a:t>1. Join and use the Community of Practice.</a:t>
            </a:r>
          </a:p>
          <a:p>
            <a:r>
              <a:rPr lang="en-US" sz="2800" dirty="0"/>
              <a:t>2. Review resources on symptom-based use of inhaled corticosteroids.</a:t>
            </a:r>
          </a:p>
          <a:p>
            <a:r>
              <a:rPr lang="en-US" sz="2800" dirty="0"/>
              <a:t>3. Consider students with mild asthma who are regularly challenged in management at home and school.</a:t>
            </a:r>
          </a:p>
          <a:p>
            <a:r>
              <a:rPr lang="en-US" sz="2800" dirty="0"/>
              <a:t>4. Follow Implementation Guidance for identified students.</a:t>
            </a:r>
          </a:p>
          <a:p>
            <a:r>
              <a:rPr lang="en-US" sz="2800" dirty="0"/>
              <a:t>5. Share questions, observations,  successes.</a:t>
            </a:r>
          </a:p>
          <a:p>
            <a:r>
              <a:rPr lang="en-US" sz="2800" dirty="0"/>
              <a:t>6. Attend future CoP: May 23</a:t>
            </a:r>
            <a:r>
              <a:rPr lang="en-US" sz="2800" baseline="30000" dirty="0"/>
              <a:t>rd</a:t>
            </a:r>
            <a:r>
              <a:rPr lang="en-US" sz="2800"/>
              <a:t>, 3:30pm, EDT</a:t>
            </a:r>
            <a:endParaRPr lang="en-US" sz="2800" dirty="0"/>
          </a:p>
          <a:p>
            <a:endParaRPr lang="en-US" dirty="0"/>
          </a:p>
          <a:p>
            <a:endParaRPr lang="en-US" dirty="0"/>
          </a:p>
        </p:txBody>
      </p:sp>
    </p:spTree>
    <p:extLst>
      <p:ext uri="{BB962C8B-B14F-4D97-AF65-F5344CB8AC3E}">
        <p14:creationId xmlns:p14="http://schemas.microsoft.com/office/powerpoint/2010/main" val="76252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3626-FCC1-D3CA-5B1B-7685452E945B}"/>
              </a:ext>
            </a:extLst>
          </p:cNvPr>
          <p:cNvSpPr>
            <a:spLocks noGrp="1"/>
          </p:cNvSpPr>
          <p:nvPr>
            <p:ph type="title"/>
          </p:nvPr>
        </p:nvSpPr>
        <p:spPr/>
        <p:txBody>
          <a:bodyPr>
            <a:normAutofit/>
          </a:bodyPr>
          <a:lstStyle/>
          <a:p>
            <a:r>
              <a:rPr lang="en-US" sz="5400" dirty="0">
                <a:solidFill>
                  <a:schemeClr val="accent2">
                    <a:lumMod val="75000"/>
                  </a:schemeClr>
                </a:solidFill>
              </a:rPr>
              <a:t>Agenda</a:t>
            </a:r>
          </a:p>
        </p:txBody>
      </p:sp>
      <p:sp>
        <p:nvSpPr>
          <p:cNvPr id="3" name="Content Placeholder 2">
            <a:extLst>
              <a:ext uri="{FF2B5EF4-FFF2-40B4-BE49-F238E27FC236}">
                <a16:creationId xmlns:a16="http://schemas.microsoft.com/office/drawing/2014/main" id="{A1CC1C4C-7AE1-91CA-AA89-BAD24C861FE0}"/>
              </a:ext>
            </a:extLst>
          </p:cNvPr>
          <p:cNvSpPr>
            <a:spLocks noGrp="1"/>
          </p:cNvSpPr>
          <p:nvPr>
            <p:ph idx="1"/>
          </p:nvPr>
        </p:nvSpPr>
        <p:spPr/>
        <p:txBody>
          <a:bodyPr>
            <a:normAutofit fontScale="92500" lnSpcReduction="10000"/>
          </a:bodyPr>
          <a:lstStyle/>
          <a:p>
            <a:pPr marL="0" marR="0" indent="0">
              <a:lnSpc>
                <a:spcPct val="150000"/>
              </a:lnSpc>
              <a:spcBef>
                <a:spcPts val="0"/>
              </a:spcBef>
              <a:spcAft>
                <a:spcPts val="0"/>
              </a:spcAft>
              <a:buNone/>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Welcome, Intros, Today’s </a:t>
            </a:r>
            <a:r>
              <a:rPr lang="en-US" sz="3200" b="1" kern="100" dirty="0">
                <a:latin typeface="Calibri" panose="020F0502020204030204" pitchFamily="34" charset="0"/>
                <a:ea typeface="Calibri" panose="020F0502020204030204" pitchFamily="34" charset="0"/>
                <a:cs typeface="Times New Roman" panose="02020603050405020304" pitchFamily="18" charset="0"/>
              </a:rPr>
              <a:t>Focus</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None/>
            </a:pPr>
            <a:r>
              <a:rPr lang="en-US" sz="3200" b="1" kern="100" dirty="0">
                <a:latin typeface="Calibri" panose="020F0502020204030204" pitchFamily="34" charset="0"/>
                <a:ea typeface="Calibri" panose="020F0502020204030204" pitchFamily="34" charset="0"/>
                <a:cs typeface="Times New Roman" panose="02020603050405020304" pitchFamily="18" charset="0"/>
              </a:rPr>
              <a:t>Hear from Fulton County Schools, Georgia</a:t>
            </a:r>
          </a:p>
          <a:p>
            <a:pPr marL="0" marR="0" indent="0">
              <a:lnSpc>
                <a:spcPct val="107000"/>
              </a:lnSpc>
              <a:spcBef>
                <a:spcPts val="0"/>
              </a:spcBef>
              <a:spcAft>
                <a:spcPts val="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Paulette Abbey, MSN, RN, Riverwood Cluster School Nurse</a:t>
            </a:r>
          </a:p>
          <a:p>
            <a:pPr marL="0" marR="0" indent="0">
              <a:lnSpc>
                <a:spcPct val="110000"/>
              </a:lnSpc>
              <a:spcBef>
                <a:spcPts val="0"/>
              </a:spcBef>
              <a:spcAft>
                <a:spcPts val="0"/>
              </a:spcAft>
              <a:buNone/>
            </a:pPr>
            <a:r>
              <a:rPr lang="en-US" sz="3200" kern="100" dirty="0">
                <a:latin typeface="Calibri" panose="020F0502020204030204" pitchFamily="34" charset="0"/>
                <a:ea typeface="Calibri" panose="020F0502020204030204" pitchFamily="34" charset="0"/>
                <a:cs typeface="Times New Roman" panose="02020603050405020304" pitchFamily="18" charset="0"/>
              </a:rPr>
              <a:t>  Claudette Myers, RN, BS, CCM, District Health Services,  </a:t>
            </a:r>
          </a:p>
          <a:p>
            <a:pPr marL="0" indent="0">
              <a:lnSpc>
                <a:spcPct val="110000"/>
              </a:lnSpc>
              <a:spcBef>
                <a:spcPts val="0"/>
              </a:spcBef>
              <a:spcAft>
                <a:spcPts val="0"/>
              </a:spcAft>
              <a:buNone/>
            </a:pPr>
            <a:r>
              <a:rPr lang="en-US" sz="3200" kern="100" dirty="0">
                <a:latin typeface="Calibri" panose="020F0502020204030204" pitchFamily="34" charset="0"/>
                <a:ea typeface="Calibri" panose="020F0502020204030204" pitchFamily="34" charset="0"/>
                <a:cs typeface="Times New Roman" panose="02020603050405020304" pitchFamily="18" charset="0"/>
              </a:rPr>
              <a:t>         Asthma Care Coordinator</a:t>
            </a:r>
          </a:p>
          <a:p>
            <a:pPr marL="0" marR="0" indent="0">
              <a:lnSpc>
                <a:spcPct val="150000"/>
              </a:lnSpc>
              <a:spcBef>
                <a:spcPts val="0"/>
              </a:spcBef>
              <a:spcAft>
                <a:spcPts val="0"/>
              </a:spcAft>
              <a:buNone/>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Reminders and next meeting</a:t>
            </a:r>
          </a:p>
          <a:p>
            <a:endParaRPr lang="en-US" dirty="0"/>
          </a:p>
        </p:txBody>
      </p:sp>
    </p:spTree>
    <p:extLst>
      <p:ext uri="{BB962C8B-B14F-4D97-AF65-F5344CB8AC3E}">
        <p14:creationId xmlns:p14="http://schemas.microsoft.com/office/powerpoint/2010/main" val="262462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title"/>
          </p:nvPr>
        </p:nvSpPr>
        <p:spPr>
          <a:xfrm>
            <a:off x="1451206" y="1129513"/>
            <a:ext cx="5532328" cy="1830584"/>
          </a:xfrm>
        </p:spPr>
        <p:txBody>
          <a:bodyPr anchor="b">
            <a:normAutofit/>
          </a:bodyPr>
          <a:lstStyle/>
          <a:p>
            <a:pPr algn="ctr"/>
            <a:r>
              <a:rPr lang="en-US" sz="4000" dirty="0"/>
              <a:t>Asthma friendly school</a:t>
            </a:r>
          </a:p>
        </p:txBody>
      </p:sp>
      <p:pic>
        <p:nvPicPr>
          <p:cNvPr id="5" name="Graphic 4">
            <a:extLst>
              <a:ext uri="{FF2B5EF4-FFF2-40B4-BE49-F238E27FC236}">
                <a16:creationId xmlns:a16="http://schemas.microsoft.com/office/drawing/2014/main" id="{D011E263-3212-4780-A140-E652B108BDC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905" r="31908" b="3"/>
          <a:stretch/>
        </p:blipFill>
        <p:spPr>
          <a:xfrm>
            <a:off x="8124389" y="1122542"/>
            <a:ext cx="2791171" cy="3866327"/>
          </a:xfrm>
          <a:prstGeom prst="rect">
            <a:avLst/>
          </a:prstGeom>
          <a:noFill/>
          <a:ln w="9525" cap="sq">
            <a:noFill/>
            <a:miter lim="800000"/>
          </a:ln>
          <a:effectLst/>
        </p:spPr>
      </p:pic>
      <p:sp>
        <p:nvSpPr>
          <p:cNvPr id="3" name="Subtitle 2">
            <a:extLst>
              <a:ext uri="{FF2B5EF4-FFF2-40B4-BE49-F238E27FC236}">
                <a16:creationId xmlns:a16="http://schemas.microsoft.com/office/drawing/2014/main" id="{BBBCF363-1123-45B1-8A9A-ABCDA40EF3F2}"/>
              </a:ext>
            </a:extLst>
          </p:cNvPr>
          <p:cNvSpPr>
            <a:spLocks noGrp="1"/>
          </p:cNvSpPr>
          <p:nvPr>
            <p:ph type="body" sz="half" idx="2"/>
          </p:nvPr>
        </p:nvSpPr>
        <p:spPr>
          <a:xfrm>
            <a:off x="768096" y="3145991"/>
            <a:ext cx="6206637" cy="2582495"/>
          </a:xfrm>
        </p:spPr>
        <p:txBody>
          <a:bodyPr>
            <a:normAutofit fontScale="70000" lnSpcReduction="20000"/>
          </a:bodyPr>
          <a:lstStyle/>
          <a:p>
            <a:r>
              <a:rPr lang="en-US" sz="3300" dirty="0"/>
              <a:t>Fulton County Schools</a:t>
            </a:r>
          </a:p>
          <a:p>
            <a:r>
              <a:rPr lang="en-US" sz="2900" dirty="0"/>
              <a:t>Paulette Abbey, MSN, RN, Cluster School Nurse </a:t>
            </a:r>
          </a:p>
          <a:p>
            <a:r>
              <a:rPr lang="en-US" sz="2900" dirty="0"/>
              <a:t>Claudette Myers, RN, BS, CCM, FCS Asthma Care Coordinator</a:t>
            </a:r>
          </a:p>
          <a:p>
            <a:endParaRPr lang="en-US" dirty="0"/>
          </a:p>
          <a:p>
            <a:r>
              <a:rPr lang="en-US" sz="2600" dirty="0"/>
              <a:t>Lynne P. Meadows, MSN, RN, Director, District Health Services </a:t>
            </a: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446F-8EC1-5A9C-C292-3C0CEC1B95FB}"/>
              </a:ext>
            </a:extLst>
          </p:cNvPr>
          <p:cNvSpPr>
            <a:spLocks noGrp="1"/>
          </p:cNvSpPr>
          <p:nvPr>
            <p:ph type="title"/>
          </p:nvPr>
        </p:nvSpPr>
        <p:spPr>
          <a:xfrm>
            <a:off x="1294363" y="374905"/>
            <a:ext cx="9603275" cy="1005839"/>
          </a:xfrm>
        </p:spPr>
        <p:txBody>
          <a:bodyPr>
            <a:normAutofit/>
          </a:bodyPr>
          <a:lstStyle/>
          <a:p>
            <a:r>
              <a:rPr lang="en-US" sz="4000" dirty="0"/>
              <a:t>About us</a:t>
            </a:r>
          </a:p>
        </p:txBody>
      </p:sp>
      <p:sp>
        <p:nvSpPr>
          <p:cNvPr id="3" name="Text Placeholder 2">
            <a:extLst>
              <a:ext uri="{FF2B5EF4-FFF2-40B4-BE49-F238E27FC236}">
                <a16:creationId xmlns:a16="http://schemas.microsoft.com/office/drawing/2014/main" id="{ECCB39A3-2AC7-60FE-CA99-A06228F1669D}"/>
              </a:ext>
            </a:extLst>
          </p:cNvPr>
          <p:cNvSpPr>
            <a:spLocks noGrp="1"/>
          </p:cNvSpPr>
          <p:nvPr>
            <p:ph type="body" sz="quarter" idx="12"/>
          </p:nvPr>
        </p:nvSpPr>
        <p:spPr>
          <a:xfrm>
            <a:off x="128016" y="1853754"/>
            <a:ext cx="11932920" cy="4199727"/>
          </a:xfrm>
        </p:spPr>
        <p:txBody>
          <a:bodyPr>
            <a:normAutofit fontScale="85000" lnSpcReduction="20000"/>
          </a:bodyPr>
          <a:lstStyle/>
          <a:p>
            <a:pPr marL="342900" marR="0" lvl="0" indent="-342900" algn="l">
              <a:lnSpc>
                <a:spcPct val="107000"/>
              </a:lnSpc>
              <a:spcBef>
                <a:spcPts val="0"/>
              </a:spcBef>
              <a:spcAft>
                <a:spcPts val="800"/>
              </a:spcAft>
              <a:buFont typeface="Arial" panose="020B0604020202020204" pitchFamily="34" charset="0"/>
              <a:buChar char="•"/>
              <a:tabLst>
                <a:tab pos="457200" algn="l"/>
              </a:tabLst>
            </a:pPr>
            <a:endParaRPr lang="en-US" sz="1900" kern="100" dirty="0">
              <a:effectLst/>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600" kern="100" dirty="0">
                <a:effectLst/>
                <a:ea typeface="Aptos" panose="020B0004020202020204" pitchFamily="34" charset="0"/>
                <a:cs typeface="Times New Roman" panose="02020603050405020304" pitchFamily="18" charset="0"/>
              </a:rPr>
              <a:t>Fourth largest school system in Georgia</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600" kern="100" dirty="0">
                <a:effectLst/>
                <a:ea typeface="Aptos" panose="020B0004020202020204" pitchFamily="34" charset="0"/>
                <a:cs typeface="Times New Roman" panose="02020603050405020304" pitchFamily="18" charset="0"/>
              </a:rPr>
              <a:t>Over 89,000 students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600" kern="100" dirty="0">
                <a:effectLst/>
                <a:ea typeface="Aptos" panose="020B0004020202020204" pitchFamily="34" charset="0"/>
                <a:cs typeface="Times New Roman" panose="02020603050405020304" pitchFamily="18" charset="0"/>
              </a:rPr>
              <a:t>Diverse demographics-41% African American, 26% White, 16% Hispanic, 13% Asian, 4% Biracial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600" kern="100" dirty="0">
                <a:effectLst/>
                <a:ea typeface="Aptos" panose="020B0004020202020204" pitchFamily="34" charset="0"/>
                <a:cs typeface="Times New Roman" panose="02020603050405020304" pitchFamily="18" charset="0"/>
              </a:rPr>
              <a:t>104 schools (59 elementary, 19 middle, 18 high, 7 charter, 1 virtual school)</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600" kern="100" dirty="0">
                <a:effectLst/>
                <a:ea typeface="Aptos" panose="020B0004020202020204" pitchFamily="34" charset="0"/>
                <a:cs typeface="Times New Roman" panose="02020603050405020304" pitchFamily="18" charset="0"/>
              </a:rPr>
              <a:t>School Health Team</a:t>
            </a:r>
          </a:p>
          <a:p>
            <a:pPr marL="742950" lvl="1" indent="-285750">
              <a:lnSpc>
                <a:spcPct val="107000"/>
              </a:lnSpc>
              <a:spcBef>
                <a:spcPts val="0"/>
              </a:spcBef>
              <a:spcAft>
                <a:spcPts val="800"/>
              </a:spcAft>
              <a:buFont typeface="Arial" panose="020B0604020202020204" pitchFamily="34" charset="0"/>
              <a:buChar char="•"/>
              <a:tabLst>
                <a:tab pos="914400" algn="l"/>
              </a:tabLst>
            </a:pPr>
            <a:r>
              <a:rPr lang="en-US" sz="2600" kern="100" dirty="0">
                <a:ea typeface="Aptos" panose="020B0004020202020204" pitchFamily="34" charset="0"/>
                <a:cs typeface="Times New Roman"/>
              </a:rPr>
              <a:t>25 Registered</a:t>
            </a:r>
            <a:r>
              <a:rPr lang="en-US" sz="2600" kern="100" dirty="0">
                <a:effectLst/>
                <a:ea typeface="Aptos" panose="020B0004020202020204" pitchFamily="34" charset="0"/>
                <a:cs typeface="Times New Roman"/>
              </a:rPr>
              <a:t> Nurses (19 Cluster School Nurses and 6 Special Education Nurses) –providing indirect care and oversight to 5-10 schools.</a:t>
            </a:r>
          </a:p>
          <a:p>
            <a:pPr marL="742950" lvl="1" indent="-285750">
              <a:lnSpc>
                <a:spcPct val="107000"/>
              </a:lnSpc>
              <a:spcBef>
                <a:spcPts val="0"/>
              </a:spcBef>
              <a:spcAft>
                <a:spcPts val="800"/>
              </a:spcAft>
              <a:buFont typeface="Arial" panose="020B0604020202020204" pitchFamily="34" charset="0"/>
              <a:buChar char="•"/>
              <a:tabLst>
                <a:tab pos="914400" algn="l"/>
              </a:tabLst>
            </a:pPr>
            <a:r>
              <a:rPr lang="en-US" sz="2600" kern="100" dirty="0">
                <a:ea typeface="Aptos" panose="020B0004020202020204" pitchFamily="34" charset="0"/>
                <a:cs typeface="Times New Roman"/>
              </a:rPr>
              <a:t>Clinic</a:t>
            </a:r>
            <a:r>
              <a:rPr lang="en-US" sz="2600" kern="100" dirty="0">
                <a:effectLst/>
                <a:ea typeface="Aptos" panose="020B0004020202020204" pitchFamily="34" charset="0"/>
                <a:cs typeface="Times New Roman"/>
              </a:rPr>
              <a:t> Assistants (Unlicensed Assistive Personnel) manage the health needs at each school and are responsible for managing asthma care of students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600" kern="100" dirty="0">
                <a:effectLst/>
                <a:ea typeface="Aptos" panose="020B0004020202020204" pitchFamily="34" charset="0"/>
                <a:cs typeface="Times New Roman"/>
              </a:rPr>
              <a:t>Asthma Care Coordinator-contract part-time</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a:p>
            <a:pPr algn="l"/>
            <a:endParaRPr lang="en-US" sz="2000" dirty="0"/>
          </a:p>
        </p:txBody>
      </p:sp>
    </p:spTree>
    <p:extLst>
      <p:ext uri="{BB962C8B-B14F-4D97-AF65-F5344CB8AC3E}">
        <p14:creationId xmlns:p14="http://schemas.microsoft.com/office/powerpoint/2010/main" val="331385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804519"/>
            <a:ext cx="9603275" cy="1049235"/>
          </a:xfrm>
        </p:spPr>
        <p:txBody>
          <a:bodyPr>
            <a:normAutofit/>
          </a:bodyPr>
          <a:lstStyle/>
          <a:p>
            <a:r>
              <a:rPr lang="en-US" sz="4000" dirty="0"/>
              <a:t>Asthma friendly school district</a:t>
            </a:r>
          </a:p>
        </p:txBody>
      </p:sp>
      <p:pic>
        <p:nvPicPr>
          <p:cNvPr id="4" name="Graphic 3">
            <a:extLst>
              <a:ext uri="{FF2B5EF4-FFF2-40B4-BE49-F238E27FC236}">
                <a16:creationId xmlns:a16="http://schemas.microsoft.com/office/drawing/2014/main" id="{5E124F8C-3984-4EEC-9BA8-3B255731F2B0}"/>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10328509" y="105877"/>
            <a:ext cx="1590382" cy="1397284"/>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685800" y="2015732"/>
            <a:ext cx="10963655" cy="3450613"/>
          </a:xfrm>
        </p:spPr>
        <p:txBody>
          <a:bodyPr/>
          <a:lstStyle/>
          <a:p>
            <a:pPr lvl="0"/>
            <a:r>
              <a:rPr lang="en-US" sz="2200" dirty="0">
                <a:solidFill>
                  <a:srgbClr val="000000"/>
                </a:solidFill>
                <a:ea typeface="Tahoma" panose="020B0604030504040204" pitchFamily="34" charset="0"/>
                <a:cs typeface="Tahoma" panose="020B0604030504040204" pitchFamily="34" charset="0"/>
              </a:rPr>
              <a:t>Fulton County Schools was recognized as an Asthma Friendly School District in 2020	</a:t>
            </a:r>
          </a:p>
          <a:p>
            <a:pPr lvl="0"/>
            <a:r>
              <a:rPr lang="en-US" sz="2200" dirty="0">
                <a:solidFill>
                  <a:srgbClr val="000000"/>
                </a:solidFill>
                <a:ea typeface="Tahoma" panose="020B0604030504040204" pitchFamily="34" charset="0"/>
                <a:cs typeface="Tahoma" panose="020B0604030504040204" pitchFamily="34" charset="0"/>
              </a:rPr>
              <a:t>Asthma Friendly School Procedures</a:t>
            </a:r>
          </a:p>
          <a:p>
            <a:pPr lvl="1"/>
            <a:r>
              <a:rPr lang="en-US" sz="2200" dirty="0">
                <a:ea typeface="Tahoma" panose="020B0604030504040204" pitchFamily="34" charset="0"/>
                <a:cs typeface="Tahoma" panose="020B0604030504040204" pitchFamily="34" charset="0"/>
              </a:rPr>
              <a:t>Staff Education-classroom helpful hints tip sheets, professional development training</a:t>
            </a:r>
          </a:p>
          <a:p>
            <a:pPr lvl="1"/>
            <a:r>
              <a:rPr lang="en-US" sz="2200" dirty="0">
                <a:ea typeface="Tahoma" panose="020B0604030504040204" pitchFamily="34" charset="0"/>
                <a:cs typeface="Tahoma" panose="020B0604030504040204" pitchFamily="34" charset="0"/>
              </a:rPr>
              <a:t>School Surveillance-identify students with significant asthma morbidity</a:t>
            </a:r>
          </a:p>
          <a:p>
            <a:pPr lvl="1"/>
            <a:r>
              <a:rPr lang="en-US" sz="2200" dirty="0">
                <a:ea typeface="Tahoma" panose="020B0604030504040204" pitchFamily="34" charset="0"/>
                <a:cs typeface="Tahoma" panose="020B0604030504040204" pitchFamily="34" charset="0"/>
              </a:rPr>
              <a:t>Student Support-partnership with health organizations, stock albuterol/epinephrine, self administer asthma and anaphylaxis medications</a:t>
            </a:r>
          </a:p>
          <a:p>
            <a:endParaRPr lang="en-US" dirty="0"/>
          </a:p>
          <a:p>
            <a:endParaRPr lang="en-US" dirty="0"/>
          </a:p>
        </p:txBody>
      </p:sp>
    </p:spTree>
    <p:extLst>
      <p:ext uri="{BB962C8B-B14F-4D97-AF65-F5344CB8AC3E}">
        <p14:creationId xmlns:p14="http://schemas.microsoft.com/office/powerpoint/2010/main" val="209429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C0199F-A274-44C6-BF37-784A855E6EEA}"/>
              </a:ext>
            </a:extLst>
          </p:cNvPr>
          <p:cNvSpPr>
            <a:spLocks noGrp="1"/>
          </p:cNvSpPr>
          <p:nvPr>
            <p:ph sz="half" idx="1"/>
          </p:nvPr>
        </p:nvSpPr>
        <p:spPr>
          <a:xfrm>
            <a:off x="502920" y="1627633"/>
            <a:ext cx="6016752" cy="3982816"/>
          </a:xfrm>
        </p:spPr>
        <p:txBody>
          <a:bodyPr>
            <a:normAutofit/>
          </a:bodyPr>
          <a:lstStyle/>
          <a:p>
            <a:pPr lvl="0"/>
            <a:r>
              <a:rPr lang="en-US" sz="2400" dirty="0"/>
              <a:t>Fulton County Schools was awarded grants for 21/22 through 23/24 school years.</a:t>
            </a:r>
          </a:p>
          <a:p>
            <a:pPr lvl="0"/>
            <a:r>
              <a:rPr lang="en-US" sz="2400" dirty="0"/>
              <a:t>Goal was to implement and continue school-based asthma education and care coordination for underserved asthma students.</a:t>
            </a:r>
          </a:p>
          <a:p>
            <a:pPr lvl="0"/>
            <a:r>
              <a:rPr lang="en-US" sz="2400" dirty="0"/>
              <a:t>Hire and maintain Asthma Care Coordinator position</a:t>
            </a:r>
          </a:p>
          <a:p>
            <a:pPr marL="0" lvl="0" indent="0">
              <a:buNone/>
            </a:pPr>
            <a:endParaRPr lang="en-US" dirty="0"/>
          </a:p>
          <a:p>
            <a:pPr lvl="0"/>
            <a:endParaRPr lang="en-US" dirty="0"/>
          </a:p>
        </p:txBody>
      </p:sp>
      <p:pic>
        <p:nvPicPr>
          <p:cNvPr id="4" name="Picture 3">
            <a:extLst>
              <a:ext uri="{FF2B5EF4-FFF2-40B4-BE49-F238E27FC236}">
                <a16:creationId xmlns:a16="http://schemas.microsoft.com/office/drawing/2014/main" id="{A95DD327-5F27-499A-51F6-BF1E3918A37B}"/>
              </a:ext>
            </a:extLst>
          </p:cNvPr>
          <p:cNvPicPr>
            <a:picLocks noChangeAspect="1"/>
          </p:cNvPicPr>
          <p:nvPr/>
        </p:nvPicPr>
        <p:blipFill>
          <a:blip r:embed="rId3"/>
          <a:stretch>
            <a:fillRect/>
          </a:stretch>
        </p:blipFill>
        <p:spPr>
          <a:xfrm>
            <a:off x="8232094" y="3619041"/>
            <a:ext cx="1972787" cy="1972787"/>
          </a:xfrm>
          <a:prstGeom prst="rect">
            <a:avLst/>
          </a:prstGeom>
          <a:noFill/>
          <a:ln w="9525" cap="sq">
            <a:noFill/>
            <a:miter lim="800000"/>
          </a:ln>
          <a:effectLst/>
        </p:spPr>
      </p:pic>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2" y="585217"/>
            <a:ext cx="9603275" cy="1259660"/>
          </a:xfrm>
        </p:spPr>
        <p:txBody>
          <a:bodyPr anchor="t">
            <a:normAutofit/>
          </a:bodyPr>
          <a:lstStyle/>
          <a:p>
            <a:r>
              <a:rPr lang="en-US" sz="4000" dirty="0"/>
              <a:t>Funding opportunities </a:t>
            </a:r>
          </a:p>
        </p:txBody>
      </p:sp>
      <p:pic>
        <p:nvPicPr>
          <p:cNvPr id="5" name="Picture 4">
            <a:extLst>
              <a:ext uri="{FF2B5EF4-FFF2-40B4-BE49-F238E27FC236}">
                <a16:creationId xmlns:a16="http://schemas.microsoft.com/office/drawing/2014/main" id="{EE2E6C93-23D4-450C-C3F4-6262BCF0DCE3}"/>
              </a:ext>
            </a:extLst>
          </p:cNvPr>
          <p:cNvPicPr>
            <a:picLocks noChangeAspect="1"/>
          </p:cNvPicPr>
          <p:nvPr/>
        </p:nvPicPr>
        <p:blipFill>
          <a:blip r:embed="rId4"/>
          <a:stretch>
            <a:fillRect/>
          </a:stretch>
        </p:blipFill>
        <p:spPr>
          <a:xfrm>
            <a:off x="8166479" y="2161853"/>
            <a:ext cx="2344681" cy="1067234"/>
          </a:xfrm>
          <a:prstGeom prst="rect">
            <a:avLst/>
          </a:prstGeom>
        </p:spPr>
      </p:pic>
    </p:spTree>
    <p:extLst>
      <p:ext uri="{BB962C8B-B14F-4D97-AF65-F5344CB8AC3E}">
        <p14:creationId xmlns:p14="http://schemas.microsoft.com/office/powerpoint/2010/main" val="244943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4363" y="342420"/>
            <a:ext cx="9603275" cy="1049235"/>
          </a:xfrm>
        </p:spPr>
        <p:txBody>
          <a:bodyPr>
            <a:normAutofit fontScale="90000"/>
          </a:bodyPr>
          <a:lstStyle/>
          <a:p>
            <a:r>
              <a:rPr lang="en-US" sz="4400" dirty="0"/>
              <a:t>School based asthma initiative implementation</a:t>
            </a:r>
            <a:br>
              <a:rPr lang="en-US" dirty="0"/>
            </a:br>
            <a:endParaRPr lang="en-US" dirty="0"/>
          </a:p>
        </p:txBody>
      </p:sp>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411480" y="1719399"/>
            <a:ext cx="11512295" cy="3746946"/>
          </a:xfrm>
        </p:spPr>
        <p:txBody>
          <a:bodyPr>
            <a:noAutofit/>
          </a:bodyPr>
          <a:lstStyle/>
          <a:p>
            <a:pPr lvl="0"/>
            <a:r>
              <a:rPr lang="en-US" dirty="0"/>
              <a:t>Principal approval to agree for the sessions to be taught and identify a school-based coordinator to assist with scheduling</a:t>
            </a:r>
          </a:p>
          <a:p>
            <a:pPr lvl="0"/>
            <a:r>
              <a:rPr lang="en-US" dirty="0"/>
              <a:t>Asthma Care Coordinator(ACC) and Cluster School Nurse team conduct student self-manage asthma education (AS-ME) sessions</a:t>
            </a:r>
          </a:p>
          <a:p>
            <a:pPr lvl="1"/>
            <a:r>
              <a:rPr lang="en-US" sz="2000" dirty="0"/>
              <a:t>Open Airways for Schools (OAS)-Elementary and </a:t>
            </a:r>
            <a:r>
              <a:rPr lang="en-US" sz="2000" dirty="0" err="1"/>
              <a:t>Kickin</a:t>
            </a:r>
            <a:r>
              <a:rPr lang="en-US" sz="2000" dirty="0"/>
              <a:t> Asthma-Middle School</a:t>
            </a:r>
          </a:p>
          <a:p>
            <a:pPr lvl="1"/>
            <a:r>
              <a:rPr lang="en-US" sz="2000" dirty="0"/>
              <a:t>Parental consent is required for student participation-based on school/organization requirement, consent option may be active or passive permission</a:t>
            </a:r>
          </a:p>
          <a:p>
            <a:r>
              <a:rPr lang="en-US" dirty="0"/>
              <a:t>Asthma Team (ACC, School Nurses)provides asthma education to teachers and school staff</a:t>
            </a:r>
          </a:p>
          <a:p>
            <a:r>
              <a:rPr lang="en-US" dirty="0"/>
              <a:t>Partnership with healthcare providers and School Based Health Centers to complete asthma action plans and student’s access to asthma medications</a:t>
            </a:r>
          </a:p>
        </p:txBody>
      </p:sp>
    </p:spTree>
    <p:extLst>
      <p:ext uri="{BB962C8B-B14F-4D97-AF65-F5344CB8AC3E}">
        <p14:creationId xmlns:p14="http://schemas.microsoft.com/office/powerpoint/2010/main" val="271293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C167A7-F004-F8C1-C6F9-0A006DDB5A8C}"/>
              </a:ext>
            </a:extLst>
          </p:cNvPr>
          <p:cNvSpPr>
            <a:spLocks noGrp="1"/>
          </p:cNvSpPr>
          <p:nvPr>
            <p:ph idx="1"/>
          </p:nvPr>
        </p:nvSpPr>
        <p:spPr>
          <a:xfrm>
            <a:off x="420624" y="1719399"/>
            <a:ext cx="11338559" cy="4022113"/>
          </a:xfrm>
        </p:spPr>
        <p:txBody>
          <a:bodyPr>
            <a:normAutofit/>
          </a:bodyPr>
          <a:lstStyle/>
          <a:p>
            <a:pPr marL="342900" indent="-342900">
              <a:lnSpc>
                <a:spcPct val="107000"/>
              </a:lnSpc>
              <a:spcBef>
                <a:spcPts val="0"/>
              </a:spcBef>
              <a:spcAft>
                <a:spcPts val="800"/>
              </a:spcAft>
              <a:buFont typeface="Symbol" panose="05050102010706020507" pitchFamily="18" charset="2"/>
              <a:buChar char=""/>
            </a:pPr>
            <a:r>
              <a:rPr lang="en-US" dirty="0">
                <a:effectLst/>
                <a:latin typeface="Calibri"/>
                <a:ea typeface="Calibri"/>
                <a:cs typeface="Times New Roman"/>
              </a:rPr>
              <a:t>Over the past 3 years, we have provided ASME classes to a total of 23 schools. There were total of</a:t>
            </a:r>
            <a:r>
              <a:rPr lang="en-US" dirty="0">
                <a:latin typeface="Calibri"/>
                <a:ea typeface="Calibri"/>
                <a:cs typeface="Times New Roman"/>
              </a:rPr>
              <a:t> </a:t>
            </a:r>
            <a:r>
              <a:rPr lang="en-US" dirty="0">
                <a:effectLst/>
                <a:latin typeface="Calibri"/>
                <a:ea typeface="Calibri"/>
                <a:cs typeface="Times New Roman"/>
              </a:rPr>
              <a:t> 304 participants. Students thoroughly enjoyed the sessions and were very engaged. We believe that they were able to take away valuable information regarding their asthma, triggers and ways to </a:t>
            </a:r>
            <a:r>
              <a:rPr lang="en-US" dirty="0">
                <a:latin typeface="Calibri"/>
                <a:ea typeface="Calibri"/>
                <a:cs typeface="Times New Roman"/>
              </a:rPr>
              <a:t>address</a:t>
            </a:r>
            <a:r>
              <a:rPr lang="en-US" dirty="0">
                <a:effectLst/>
                <a:latin typeface="Calibri"/>
                <a:ea typeface="Calibri"/>
                <a:cs typeface="Times New Roman"/>
              </a:rPr>
              <a:t> symptoms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a:ea typeface="Calibri"/>
                <a:cs typeface="Times New Roman"/>
              </a:rPr>
              <a:t>Improved number of students with access to their rescue inhaler and asthma action plans at school</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a:ea typeface="Calibri"/>
                <a:cs typeface="Times New Roman"/>
              </a:rPr>
              <a:t>Improved student’s knowledge of their asthma and self management</a:t>
            </a:r>
          </a:p>
          <a:p>
            <a:pPr marL="342900" indent="-342900">
              <a:lnSpc>
                <a:spcPct val="107000"/>
              </a:lnSpc>
              <a:spcBef>
                <a:spcPts val="0"/>
              </a:spcBef>
              <a:spcAft>
                <a:spcPts val="800"/>
              </a:spcAft>
              <a:buFont typeface="Symbol" panose="05050102010706020507" pitchFamily="18" charset="2"/>
              <a:buChar char=""/>
            </a:pPr>
            <a:r>
              <a:rPr lang="en-US" dirty="0">
                <a:effectLst/>
                <a:latin typeface="Calibri"/>
                <a:ea typeface="Calibri"/>
                <a:cs typeface="Times New Roman"/>
              </a:rPr>
              <a:t>Staff showed improvement of asthma knowledge</a:t>
            </a:r>
          </a:p>
          <a:p>
            <a:pPr marL="342900" indent="-342900">
              <a:lnSpc>
                <a:spcPct val="107000"/>
              </a:lnSpc>
              <a:spcBef>
                <a:spcPts val="0"/>
              </a:spcBef>
              <a:spcAft>
                <a:spcPts val="800"/>
              </a:spcAft>
              <a:buFont typeface="Symbol" panose="05050102010706020507" pitchFamily="18" charset="2"/>
              <a:buChar char=""/>
            </a:pPr>
            <a:r>
              <a:rPr lang="en-US" dirty="0">
                <a:effectLst/>
                <a:latin typeface="Calibri"/>
                <a:ea typeface="Calibri"/>
                <a:cs typeface="Times New Roman"/>
              </a:rPr>
              <a:t>Research showed success in school-based programs requires the collaboration of community stakeholders</a:t>
            </a:r>
          </a:p>
          <a:p>
            <a:pPr marL="34290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A4AC41D1-B2BB-63D0-59D8-0799F6F9DDB0}"/>
              </a:ext>
            </a:extLst>
          </p:cNvPr>
          <p:cNvSpPr>
            <a:spLocks noGrp="1"/>
          </p:cNvSpPr>
          <p:nvPr>
            <p:ph type="title"/>
          </p:nvPr>
        </p:nvSpPr>
        <p:spPr/>
        <p:txBody>
          <a:bodyPr>
            <a:normAutofit/>
          </a:bodyPr>
          <a:lstStyle/>
          <a:p>
            <a:r>
              <a:rPr lang="en-US" sz="4000" dirty="0"/>
              <a:t>Positive outcomes</a:t>
            </a:r>
          </a:p>
        </p:txBody>
      </p:sp>
      <p:pic>
        <p:nvPicPr>
          <p:cNvPr id="4" name="Picture 3">
            <a:extLst>
              <a:ext uri="{FF2B5EF4-FFF2-40B4-BE49-F238E27FC236}">
                <a16:creationId xmlns:a16="http://schemas.microsoft.com/office/drawing/2014/main" id="{8F00D5BA-DEEB-2145-577B-17937A120607}"/>
              </a:ext>
            </a:extLst>
          </p:cNvPr>
          <p:cNvPicPr>
            <a:picLocks noChangeAspect="1"/>
          </p:cNvPicPr>
          <p:nvPr/>
        </p:nvPicPr>
        <p:blipFill>
          <a:blip r:embed="rId3"/>
          <a:stretch>
            <a:fillRect/>
          </a:stretch>
        </p:blipFill>
        <p:spPr>
          <a:xfrm>
            <a:off x="9006316" y="349149"/>
            <a:ext cx="1042506" cy="1042506"/>
          </a:xfrm>
          <a:prstGeom prst="rect">
            <a:avLst/>
          </a:prstGeom>
        </p:spPr>
      </p:pic>
    </p:spTree>
    <p:extLst>
      <p:ext uri="{BB962C8B-B14F-4D97-AF65-F5344CB8AC3E}">
        <p14:creationId xmlns:p14="http://schemas.microsoft.com/office/powerpoint/2010/main" val="39183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47FE1BD-BE69-8B24-7F63-FCACBC82E7A3}"/>
              </a:ext>
            </a:extLst>
          </p:cNvPr>
          <p:cNvSpPr>
            <a:spLocks noGrp="1"/>
          </p:cNvSpPr>
          <p:nvPr>
            <p:ph idx="1"/>
          </p:nvPr>
        </p:nvSpPr>
        <p:spPr>
          <a:xfrm>
            <a:off x="502920" y="1708816"/>
            <a:ext cx="11265407" cy="3937445"/>
          </a:xfrm>
        </p:spPr>
        <p:txBody>
          <a:bodyPr>
            <a:normAutofit/>
          </a:bodyPr>
          <a:lstStyle/>
          <a:p>
            <a:r>
              <a:rPr lang="en-US" dirty="0"/>
              <a:t>Securing schools to participate in asthma sessions</a:t>
            </a:r>
          </a:p>
          <a:p>
            <a:r>
              <a:rPr lang="en-US" dirty="0"/>
              <a:t>Initially, Covid limited visitors into schools and delayed implementation of the program</a:t>
            </a:r>
          </a:p>
          <a:p>
            <a:r>
              <a:rPr lang="en-US" dirty="0"/>
              <a:t>Staffing- additional school nurses or trained asthma facilitators needed</a:t>
            </a:r>
          </a:p>
          <a:p>
            <a:r>
              <a:rPr lang="en-US" dirty="0"/>
              <a:t>Identifying barriers to participation-2</a:t>
            </a:r>
            <a:r>
              <a:rPr lang="en-US" baseline="30000" dirty="0"/>
              <a:t>nd</a:t>
            </a:r>
            <a:r>
              <a:rPr lang="en-US" dirty="0"/>
              <a:t> year changed consent to passive resulting in increased participants</a:t>
            </a:r>
          </a:p>
          <a:p>
            <a:r>
              <a:rPr lang="en-US" dirty="0"/>
              <a:t>Communication-lack of response from school principals and/or coordinators to schedule sessions, lack of responses from parents to complete surveys</a:t>
            </a:r>
          </a:p>
          <a:p>
            <a:r>
              <a:rPr lang="en-US" dirty="0"/>
              <a:t>Lack of funding to continue future sessions and asthma program</a:t>
            </a:r>
          </a:p>
        </p:txBody>
      </p:sp>
      <p:sp>
        <p:nvSpPr>
          <p:cNvPr id="9" name="Title 8">
            <a:extLst>
              <a:ext uri="{FF2B5EF4-FFF2-40B4-BE49-F238E27FC236}">
                <a16:creationId xmlns:a16="http://schemas.microsoft.com/office/drawing/2014/main" id="{DCE66858-A1E4-5151-975A-270FDDB9439F}"/>
              </a:ext>
            </a:extLst>
          </p:cNvPr>
          <p:cNvSpPr>
            <a:spLocks noGrp="1"/>
          </p:cNvSpPr>
          <p:nvPr>
            <p:ph type="title"/>
          </p:nvPr>
        </p:nvSpPr>
        <p:spPr/>
        <p:txBody>
          <a:bodyPr>
            <a:normAutofit/>
          </a:bodyPr>
          <a:lstStyle/>
          <a:p>
            <a:r>
              <a:rPr lang="en-US" sz="4000" dirty="0"/>
              <a:t>challenges</a:t>
            </a:r>
          </a:p>
        </p:txBody>
      </p:sp>
    </p:spTree>
    <p:extLst>
      <p:ext uri="{BB962C8B-B14F-4D97-AF65-F5344CB8AC3E}">
        <p14:creationId xmlns:p14="http://schemas.microsoft.com/office/powerpoint/2010/main" val="272805274"/>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win32_fixed.potx" id="{F81442EF-054B-43F2-9D42-4AC72B9AFB37}" vid="{A487745B-CFD4-4F4A-9F31-FD463ACA8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 invention</Template>
  <TotalTime>541</TotalTime>
  <Words>1999</Words>
  <Application>Microsoft Office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Gill Sans MT</vt:lpstr>
      <vt:lpstr>Symbol</vt:lpstr>
      <vt:lpstr>Tahoma</vt:lpstr>
      <vt:lpstr>Gallery</vt:lpstr>
      <vt:lpstr>PCORI Symptom-based Adjustment of Inhaled Steroid Therapy Study (The ASIST Study) for Mild Asthma   </vt:lpstr>
      <vt:lpstr>Agenda</vt:lpstr>
      <vt:lpstr>Asthma friendly school</vt:lpstr>
      <vt:lpstr>About us</vt:lpstr>
      <vt:lpstr>Asthma friendly school district</vt:lpstr>
      <vt:lpstr>Funding opportunities </vt:lpstr>
      <vt:lpstr>School based asthma initiative implementation </vt:lpstr>
      <vt:lpstr>Positive outcomes</vt:lpstr>
      <vt:lpstr>challenges</vt:lpstr>
      <vt:lpstr>Asthma program implementation tips</vt:lpstr>
      <vt:lpstr>The assist study &amp; the school nurse role</vt:lpstr>
      <vt:lpstr>School Nurses Make a difference!</vt:lpstr>
      <vt:lpstr>Thank you </vt:lpstr>
      <vt:lpstr>What next?</vt:lpstr>
    </vt:vector>
  </TitlesOfParts>
  <Company>Fulton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friendly school</dc:title>
  <dc:creator>Abbey, Paulette</dc:creator>
  <cp:lastModifiedBy>Ann Nichols</cp:lastModifiedBy>
  <cp:revision>56</cp:revision>
  <cp:lastPrinted>2024-04-25T14:16:21Z</cp:lastPrinted>
  <dcterms:created xsi:type="dcterms:W3CDTF">2022-12-15T23:08:56Z</dcterms:created>
  <dcterms:modified xsi:type="dcterms:W3CDTF">2024-04-25T19:17:37Z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2022-12-15T23:37:40Z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b70d57e2-3247-4a9a-b3d9-5362db7e5835</vt:lpwstr>
  </property>
  <property fmtid="{D5CDD505-2E9C-101B-9397-08002B2CF9AE}" pid="8" name="MSIP_Label_0ee3c538-ec52-435f-ae58-017644bd9513_ContentBits">
    <vt:lpwstr>0</vt:lpwstr>
  </property>
</Properties>
</file>