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57" r:id="rId3"/>
    <p:sldId id="271" r:id="rId4"/>
    <p:sldId id="275" r:id="rId5"/>
    <p:sldId id="273" r:id="rId6"/>
    <p:sldId id="272" r:id="rId7"/>
    <p:sldId id="269" r:id="rId8"/>
    <p:sldId id="259" r:id="rId9"/>
    <p:sldId id="270"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724" autoAdjust="0"/>
    <p:restoredTop sz="74334" autoAdjust="0"/>
  </p:normalViewPr>
  <p:slideViewPr>
    <p:cSldViewPr snapToGrid="0">
      <p:cViewPr varScale="1">
        <p:scale>
          <a:sx n="82" d="100"/>
          <a:sy n="82" d="100"/>
        </p:scale>
        <p:origin x="230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5A4B7F-FAAF-4B74-8E3F-A1383D55A003}" type="datetimeFigureOut">
              <a:rPr lang="en-US" smtClean="0"/>
              <a:t>3/21/2024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89711A-9B6C-420A-8087-09CF28E6B9BD}" type="slidenum">
              <a:rPr lang="en-US" smtClean="0"/>
              <a:t>‹#›</a:t>
            </a:fld>
            <a:endParaRPr lang="en-US"/>
          </a:p>
        </p:txBody>
      </p:sp>
    </p:spTree>
    <p:extLst>
      <p:ext uri="{BB962C8B-B14F-4D97-AF65-F5344CB8AC3E}">
        <p14:creationId xmlns:p14="http://schemas.microsoft.com/office/powerpoint/2010/main" val="2942857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Welcome to the first </a:t>
            </a:r>
            <a:r>
              <a:rPr lang="en-US" b="1" dirty="0">
                <a:latin typeface="+mn-lt"/>
              </a:rPr>
              <a:t>NASN Advancing Health Equity for Students with Asthma Community of Practice. </a:t>
            </a:r>
          </a:p>
          <a:p>
            <a:r>
              <a:rPr lang="en-US" sz="1200" b="1" dirty="0"/>
              <a:t>This CoP is dedicated to the dissemination and implementation of PCORI Symptom-based Adjustment of Inhaled Steroid Therapy Study (The ASIST Study) for Mild Asthma. </a:t>
            </a:r>
          </a:p>
          <a:p>
            <a:r>
              <a:rPr lang="en-US" dirty="0"/>
              <a:t>I am Ann Nichols, Nurse Consultant for NASN in this PCORI work, and on the ESC Data Initiative. Please put your name and your state in the chat at this time if you have not already done so. Please feel free to post comments or questions – we </a:t>
            </a:r>
            <a:r>
              <a:rPr lang="en-US" dirty="0" err="1"/>
              <a:t>enco</a:t>
            </a:r>
            <a:endParaRPr lang="en-US" dirty="0"/>
          </a:p>
        </p:txBody>
      </p:sp>
      <p:sp>
        <p:nvSpPr>
          <p:cNvPr id="4" name="Slide Number Placeholder 3"/>
          <p:cNvSpPr>
            <a:spLocks noGrp="1"/>
          </p:cNvSpPr>
          <p:nvPr>
            <p:ph type="sldNum" sz="quarter" idx="5"/>
          </p:nvPr>
        </p:nvSpPr>
        <p:spPr/>
        <p:txBody>
          <a:bodyPr/>
          <a:lstStyle/>
          <a:p>
            <a:fld id="{D489711A-9B6C-420A-8087-09CF28E6B9BD}" type="slidenum">
              <a:rPr lang="en-US" smtClean="0"/>
              <a:t>1</a:t>
            </a:fld>
            <a:endParaRPr lang="en-US"/>
          </a:p>
        </p:txBody>
      </p:sp>
    </p:spTree>
    <p:extLst>
      <p:ext uri="{BB962C8B-B14F-4D97-AF65-F5344CB8AC3E}">
        <p14:creationId xmlns:p14="http://schemas.microsoft.com/office/powerpoint/2010/main" val="2673295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 will be more like a typical CoP meeting and go to discussion breakouts. We are also hearing from a nurse who practices in one of our four focus states. She will share for a few minutes and direct you on your discussion. Please welcome Dr. Jeanie </a:t>
            </a:r>
            <a:r>
              <a:rPr lang="en-US" dirty="0" err="1"/>
              <a:t>Bochenek</a:t>
            </a:r>
            <a:r>
              <a:rPr lang="en-US" dirty="0"/>
              <a:t>, Assistant Professor of Clinical Practice, and school nurse professional, with Ohio State University. </a:t>
            </a:r>
          </a:p>
        </p:txBody>
      </p:sp>
      <p:sp>
        <p:nvSpPr>
          <p:cNvPr id="4" name="Slide Number Placeholder 3"/>
          <p:cNvSpPr>
            <a:spLocks noGrp="1"/>
          </p:cNvSpPr>
          <p:nvPr>
            <p:ph type="sldNum" sz="quarter" idx="5"/>
          </p:nvPr>
        </p:nvSpPr>
        <p:spPr/>
        <p:txBody>
          <a:bodyPr/>
          <a:lstStyle/>
          <a:p>
            <a:fld id="{D489711A-9B6C-420A-8087-09CF28E6B9BD}" type="slidenum">
              <a:rPr lang="en-US" smtClean="0"/>
              <a:t>2</a:t>
            </a:fld>
            <a:endParaRPr lang="en-US"/>
          </a:p>
        </p:txBody>
      </p:sp>
    </p:spTree>
    <p:extLst>
      <p:ext uri="{BB962C8B-B14F-4D97-AF65-F5344CB8AC3E}">
        <p14:creationId xmlns:p14="http://schemas.microsoft.com/office/powerpoint/2010/main" val="3679659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effectLst/>
                <a:latin typeface="Helvetica Neue" panose="02000503000000020004" pitchFamily="2" charset="0"/>
              </a:rPr>
              <a:t>Welcome to the NASN-COP for Asthma. </a:t>
            </a:r>
          </a:p>
          <a:p>
            <a:endParaRPr lang="en-US" sz="1600" b="0" i="0" dirty="0">
              <a:solidFill>
                <a:schemeClr val="tx1"/>
              </a:solidFill>
              <a:effectLst/>
              <a:latin typeface="Helvetica Neue" panose="02000503000000020004" pitchFamily="2" charset="0"/>
            </a:endParaRPr>
          </a:p>
          <a:p>
            <a:r>
              <a:rPr lang="en-US" sz="1600" b="0" i="0" dirty="0">
                <a:solidFill>
                  <a:schemeClr val="tx1"/>
                </a:solidFill>
                <a:effectLst/>
                <a:latin typeface="Helvetica Neue" panose="02000503000000020004" pitchFamily="2" charset="0"/>
              </a:rPr>
              <a:t>Asthma is </a:t>
            </a:r>
            <a:r>
              <a:rPr lang="en-US" sz="1600" b="0" i="0" dirty="0">
                <a:solidFill>
                  <a:srgbClr val="4A4F55"/>
                </a:solidFill>
                <a:effectLst/>
                <a:latin typeface="ProximaNovaLight"/>
              </a:rPr>
              <a:t>Multifaceted and complicated. There are many factors that determine whether a child with asthma achieves optimal health outcomes. </a:t>
            </a:r>
            <a:r>
              <a:rPr lang="en-US" sz="1600" dirty="0">
                <a:effectLst/>
                <a:latin typeface="Helvetica Neue" panose="02000503000000020004" pitchFamily="2" charset="0"/>
              </a:rPr>
              <a:t>I am so glad you took time this afternoon to participate in this session so we can learn from each other. </a:t>
            </a:r>
          </a:p>
          <a:p>
            <a:endParaRPr lang="en-US" sz="1600" b="0" i="0" dirty="0">
              <a:solidFill>
                <a:schemeClr val="tx1"/>
              </a:solidFill>
              <a:effectLst/>
              <a:latin typeface="Helvetica Neue" panose="02000503000000020004" pitchFamily="2" charset="0"/>
            </a:endParaRPr>
          </a:p>
          <a:p>
            <a:r>
              <a:rPr lang="en-US" sz="1600" b="0" i="0" dirty="0">
                <a:solidFill>
                  <a:schemeClr val="tx1"/>
                </a:solidFill>
                <a:effectLst/>
                <a:latin typeface="Helvetica Neue" panose="02000503000000020004" pitchFamily="2" charset="0"/>
              </a:rPr>
              <a:t>I have a few questions.  1. Who has had  a child in your school health office having trouble breathing, wheezing, coughing, or having retractions? </a:t>
            </a:r>
          </a:p>
          <a:p>
            <a:endParaRPr lang="en-US" sz="1600" b="0" i="0" dirty="0">
              <a:solidFill>
                <a:schemeClr val="tx1"/>
              </a:solidFill>
              <a:effectLst/>
              <a:latin typeface="Helvetica Neue" panose="02000503000000020004" pitchFamily="2" charset="0"/>
            </a:endParaRPr>
          </a:p>
          <a:p>
            <a:r>
              <a:rPr lang="en-US" sz="1600" b="0" i="0" dirty="0">
                <a:solidFill>
                  <a:schemeClr val="tx1"/>
                </a:solidFill>
                <a:effectLst/>
                <a:latin typeface="Helvetica Neue" panose="02000503000000020004" pitchFamily="2" charset="0"/>
              </a:rPr>
              <a:t>Basically, we have all had kids in our schools who we are trying to help manage their asthma. </a:t>
            </a:r>
          </a:p>
          <a:p>
            <a:endParaRPr lang="en-US" sz="1600" b="0" i="0" dirty="0">
              <a:solidFill>
                <a:schemeClr val="tx1"/>
              </a:solidFill>
              <a:effectLst/>
              <a:latin typeface="Helvetica Neue" panose="02000503000000020004" pitchFamily="2" charset="0"/>
            </a:endParaRPr>
          </a:p>
          <a:p>
            <a:r>
              <a:rPr lang="en-US" sz="1600" b="0" i="0" dirty="0">
                <a:solidFill>
                  <a:schemeClr val="tx1"/>
                </a:solidFill>
                <a:effectLst/>
                <a:latin typeface="Helvetica Neue" panose="02000503000000020004" pitchFamily="2" charset="0"/>
              </a:rPr>
              <a:t>We want our kids in school.  When they are in school, we want them to be well rested and healthy so they are in a better space and mindset to learn.  We also want to keep our kids out of the emergency room.  </a:t>
            </a:r>
            <a:endParaRPr lang="en-US" sz="1600" dirty="0">
              <a:effectLst/>
              <a:latin typeface="Helvetica Neue" panose="02000503000000020004" pitchFamily="2" charset="0"/>
            </a:endParaRPr>
          </a:p>
          <a:p>
            <a:endParaRPr lang="en-US" sz="1600" dirty="0"/>
          </a:p>
          <a:p>
            <a:r>
              <a:rPr lang="en-US" sz="1600" dirty="0">
                <a:effectLst/>
                <a:latin typeface="Helvetica Neue" panose="02000503000000020004" pitchFamily="2" charset="0"/>
              </a:rPr>
              <a:t>In reading </a:t>
            </a:r>
            <a:r>
              <a:rPr lang="en-US" sz="1600" dirty="0"/>
              <a:t>The ASIST Study for Mild Asthma, </a:t>
            </a:r>
            <a:r>
              <a:rPr lang="en-US" sz="1600" dirty="0">
                <a:effectLst/>
                <a:latin typeface="Helvetica Neue" panose="02000503000000020004" pitchFamily="2" charset="0"/>
              </a:rPr>
              <a:t>I find this evidence implementation guide fascinating and it gives me hope.  I would like to tell you why. </a:t>
            </a:r>
          </a:p>
          <a:p>
            <a:endParaRPr lang="en-US" sz="1600" dirty="0">
              <a:effectLst/>
              <a:latin typeface="Helvetica Neue" panose="02000503000000020004" pitchFamily="2" charset="0"/>
            </a:endParaRPr>
          </a:p>
          <a:p>
            <a:r>
              <a:rPr lang="en-US" sz="1600" dirty="0">
                <a:effectLst/>
                <a:latin typeface="Helvetica Neue" panose="02000503000000020004" pitchFamily="2" charset="0"/>
              </a:rPr>
              <a:t>Over the years of my nursing practice, I have worked with children and families with asthma. </a:t>
            </a:r>
          </a:p>
          <a:p>
            <a:endParaRPr lang="en-US" sz="1600" dirty="0">
              <a:effectLst/>
              <a:latin typeface="Helvetica Neue" panose="02000503000000020004" pitchFamily="2" charset="0"/>
            </a:endParaRPr>
          </a:p>
          <a:p>
            <a:r>
              <a:rPr lang="en-US" sz="1600" dirty="0">
                <a:effectLst/>
                <a:latin typeface="Helvetica Neue" panose="02000503000000020004" pitchFamily="2" charset="0"/>
              </a:rPr>
              <a:t>My doctoral work focused on educating and empowering elementary children with asthma living in urban areas. This was done in small groups with children who had asthma and on the Mobile health unit </a:t>
            </a:r>
            <a:r>
              <a:rPr lang="en-US" sz="1600" dirty="0" err="1">
                <a:effectLst/>
                <a:latin typeface="Helvetica Neue" panose="02000503000000020004" pitchFamily="2" charset="0"/>
              </a:rPr>
              <a:t>indidivually</a:t>
            </a:r>
            <a:r>
              <a:rPr lang="en-US" sz="1600" dirty="0">
                <a:effectLst/>
                <a:latin typeface="Helvetica Neue" panose="02000503000000020004" pitchFamily="2" charset="0"/>
              </a:rPr>
              <a:t>. </a:t>
            </a:r>
          </a:p>
          <a:p>
            <a:r>
              <a:rPr lang="en-US" sz="1600" dirty="0">
                <a:effectLst/>
                <a:latin typeface="Helvetica Neue" panose="02000503000000020004" pitchFamily="2" charset="0"/>
              </a:rPr>
              <a:t>-avoiding their triggers, </a:t>
            </a:r>
          </a:p>
          <a:p>
            <a:r>
              <a:rPr lang="en-US" sz="1600" dirty="0">
                <a:effectLst/>
                <a:latin typeface="Helvetica Neue" panose="02000503000000020004" pitchFamily="2" charset="0"/>
              </a:rPr>
              <a:t>-what their medications were (rescue versus control) and when to use them</a:t>
            </a:r>
          </a:p>
          <a:p>
            <a:r>
              <a:rPr lang="en-US" sz="1600" dirty="0">
                <a:effectLst/>
                <a:latin typeface="Helvetica Neue" panose="02000503000000020004" pitchFamily="2" charset="0"/>
              </a:rPr>
              <a:t>-how to use their inhaler with a spacer</a:t>
            </a:r>
          </a:p>
          <a:p>
            <a:r>
              <a:rPr lang="en-US" sz="1600" dirty="0">
                <a:effectLst/>
                <a:latin typeface="Helvetica Neue" panose="02000503000000020004" pitchFamily="2" charset="0"/>
              </a:rPr>
              <a:t>-when they need help </a:t>
            </a:r>
          </a:p>
          <a:p>
            <a:endParaRPr lang="en-US" sz="1600" dirty="0">
              <a:effectLst/>
              <a:latin typeface="Helvetica Neue" panose="02000503000000020004" pitchFamily="2" charset="0"/>
            </a:endParaRPr>
          </a:p>
          <a:p>
            <a:r>
              <a:rPr lang="en-US" sz="1600" dirty="0">
                <a:effectLst/>
                <a:latin typeface="Helvetica Neue" panose="02000503000000020004" pitchFamily="2" charset="0"/>
              </a:rPr>
              <a:t>We made progress, but we still had gaps. </a:t>
            </a:r>
          </a:p>
          <a:p>
            <a:endParaRPr lang="en-US" sz="1600" dirty="0">
              <a:effectLst/>
              <a:latin typeface="Helvetica Neue" panose="02000503000000020004" pitchFamily="2" charset="0"/>
            </a:endParaRPr>
          </a:p>
          <a:p>
            <a:endParaRPr lang="en-US" sz="1600" dirty="0">
              <a:effectLst/>
              <a:latin typeface="Helvetica Neue" panose="02000503000000020004" pitchFamily="2" charset="0"/>
            </a:endParaRPr>
          </a:p>
          <a:p>
            <a:endParaRPr lang="en-US" dirty="0"/>
          </a:p>
        </p:txBody>
      </p:sp>
      <p:sp>
        <p:nvSpPr>
          <p:cNvPr id="4" name="Slide Number Placeholder 3"/>
          <p:cNvSpPr>
            <a:spLocks noGrp="1"/>
          </p:cNvSpPr>
          <p:nvPr>
            <p:ph type="sldNum" sz="quarter" idx="5"/>
          </p:nvPr>
        </p:nvSpPr>
        <p:spPr/>
        <p:txBody>
          <a:bodyPr/>
          <a:lstStyle/>
          <a:p>
            <a:fld id="{D489711A-9B6C-420A-8087-09CF28E6B9BD}" type="slidenum">
              <a:rPr lang="en-US" smtClean="0"/>
              <a:t>3</a:t>
            </a:fld>
            <a:endParaRPr lang="en-US"/>
          </a:p>
        </p:txBody>
      </p:sp>
    </p:spTree>
    <p:extLst>
      <p:ext uri="{BB962C8B-B14F-4D97-AF65-F5344CB8AC3E}">
        <p14:creationId xmlns:p14="http://schemas.microsoft.com/office/powerpoint/2010/main" val="3837795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briefly talk about the findings of The ASIST study which focused on children with Mild intermittent and persistent asthma using a student-centered symptom based approach rather than a  </a:t>
            </a:r>
            <a:r>
              <a:rPr lang="en-US" sz="1200" dirty="0">
                <a:effectLst/>
                <a:latin typeface="Helvetica Neue" panose="02000503000000020004" pitchFamily="2" charset="0"/>
              </a:rPr>
              <a:t>Student centered and based on the child’s symptoms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Helvetica Neue" panose="02000503000000020004" pitchFamily="2" charset="0"/>
              </a:rPr>
              <a:t>Versus provider centric managed approach. </a:t>
            </a:r>
          </a:p>
          <a:p>
            <a:endParaRPr lang="en-US" dirty="0"/>
          </a:p>
          <a:p>
            <a:r>
              <a:rPr lang="en-US" dirty="0"/>
              <a:t>Symptom-based -as-needed, use. use their control inhaler only on days when they have symptoms and need to use their quick-relief inhaler. </a:t>
            </a:r>
          </a:p>
          <a:p>
            <a:endParaRPr lang="en-US" dirty="0"/>
          </a:p>
          <a:p>
            <a:r>
              <a:rPr lang="en-US" dirty="0"/>
              <a:t>Provider based – Daily use, as directed by the clinician. Children use their control inhaler every day, whether or not they have symptoms that day. Clinicians adjust the amount of medicine in the inhaler when necessary. </a:t>
            </a:r>
            <a:endParaRPr lang="en-US" sz="1200" dirty="0">
              <a:effectLst/>
              <a:latin typeface="Helvetica Neue" panose="02000503000000020004" pitchFamily="2" charset="0"/>
            </a:endParaRPr>
          </a:p>
          <a:p>
            <a:endParaRPr lang="en-US" dirty="0"/>
          </a:p>
          <a:p>
            <a:r>
              <a:rPr lang="en-US" dirty="0"/>
              <a:t>As-needed versus Daily fixed-dose ICS Use </a:t>
            </a:r>
          </a:p>
          <a:p>
            <a:r>
              <a:rPr lang="en-US" dirty="0"/>
              <a:t>Asthma Control scores were not clinically or statistically significantly different between the groups. </a:t>
            </a:r>
          </a:p>
          <a:p>
            <a:r>
              <a:rPr lang="en-US" dirty="0"/>
              <a:t>The as-needed ICS group used significantly less ICS than children in the daily fixed-dose ICS group </a:t>
            </a:r>
          </a:p>
          <a:p>
            <a:r>
              <a:rPr lang="en-US" dirty="0"/>
              <a:t>Asthma Exacerbations between the two groups for asthma exacerbations, emergency department visits, or time to first exacerbation were not clinically or statistically significant</a:t>
            </a:r>
          </a:p>
          <a:p>
            <a:r>
              <a:rPr lang="en-US" dirty="0"/>
              <a:t>No  clinical or statistical significant changes in lung function </a:t>
            </a:r>
          </a:p>
          <a:p>
            <a:r>
              <a:rPr lang="en-US" dirty="0"/>
              <a:t>No  clinical or statistical significant changes in Quality of Life of the children and their parents. </a:t>
            </a:r>
          </a:p>
          <a:p>
            <a:r>
              <a:rPr lang="en-US" dirty="0"/>
              <a:t>More children and their parents in the as-needed ICS group felt that they, rather than their primary care physician, were taking charge of their asthma management. </a:t>
            </a:r>
          </a:p>
          <a:p>
            <a:endParaRPr lang="en-US" dirty="0"/>
          </a:p>
          <a:p>
            <a:r>
              <a:rPr lang="en-US" sz="1200" dirty="0">
                <a:effectLst/>
                <a:latin typeface="Helvetica Neue" panose="02000503000000020004" pitchFamily="2" charset="0"/>
              </a:rPr>
              <a:t>Education that was provided and the ability to manage and control the asthma was empowering.  </a:t>
            </a:r>
          </a:p>
          <a:p>
            <a:endParaRPr lang="en-US" sz="1200" dirty="0">
              <a:effectLst/>
              <a:latin typeface="Helvetica Neue" panose="02000503000000020004" pitchFamily="2" charset="0"/>
            </a:endParaRPr>
          </a:p>
          <a:p>
            <a:r>
              <a:rPr lang="en-US" sz="1200" dirty="0">
                <a:effectLst/>
                <a:latin typeface="Helvetica Neue" panose="02000503000000020004" pitchFamily="2" charset="0"/>
              </a:rPr>
              <a:t>In the interventions provided, The ASIST Study addressed common barriers that children and families with asthma faced. </a:t>
            </a:r>
          </a:p>
          <a:p>
            <a:r>
              <a:rPr lang="en-US" sz="1200" dirty="0">
                <a:effectLst/>
                <a:latin typeface="Helvetica Neue" panose="02000503000000020004" pitchFamily="2" charset="0"/>
              </a:rPr>
              <a:t>-medication compliance are reduced by having to adhere to something everyday. </a:t>
            </a:r>
          </a:p>
          <a:p>
            <a:r>
              <a:rPr lang="en-US" sz="1200" dirty="0">
                <a:effectLst/>
                <a:latin typeface="Helvetica Neue" panose="02000503000000020004" pitchFamily="2" charset="0"/>
              </a:rPr>
              <a:t>-takes confusion away about which inhaler  to use, since both are used.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Helvetica Neue" panose="02000503000000020004" pitchFamily="2" charset="0"/>
              </a:rPr>
              <a:t>-seeing their primary care provider for next steps removed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Helvetica Neue" panose="02000503000000020004" pitchFamily="2" charset="0"/>
              </a:rPr>
              <a:t>-ending up in the ER because they don’t have a PCP or it is after hours or weekend are removed since it is symptom based. </a:t>
            </a:r>
            <a:br>
              <a:rPr lang="en-US" sz="1200" dirty="0">
                <a:effectLst/>
                <a:latin typeface="Helvetica Neue" panose="02000503000000020004" pitchFamily="2" charset="0"/>
              </a:rPr>
            </a:br>
            <a:endParaRPr lang="en-US" sz="1200" dirty="0">
              <a:effectLst/>
              <a:latin typeface="Helvetica Neue" panose="02000503000000020004" pitchFamily="2" charset="0"/>
            </a:endParaRPr>
          </a:p>
          <a:p>
            <a:endParaRPr lang="en-US" sz="1200" dirty="0">
              <a:effectLst/>
              <a:latin typeface="Helvetica Neue" panose="02000503000000020004" pitchFamily="2" charset="0"/>
            </a:endParaRPr>
          </a:p>
          <a:p>
            <a:endParaRPr lang="en-US" dirty="0"/>
          </a:p>
        </p:txBody>
      </p:sp>
      <p:sp>
        <p:nvSpPr>
          <p:cNvPr id="4" name="Slide Number Placeholder 3"/>
          <p:cNvSpPr>
            <a:spLocks noGrp="1"/>
          </p:cNvSpPr>
          <p:nvPr>
            <p:ph type="sldNum" sz="quarter" idx="5"/>
          </p:nvPr>
        </p:nvSpPr>
        <p:spPr/>
        <p:txBody>
          <a:bodyPr/>
          <a:lstStyle/>
          <a:p>
            <a:fld id="{D489711A-9B6C-420A-8087-09CF28E6B9BD}" type="slidenum">
              <a:rPr lang="en-US" smtClean="0"/>
              <a:t>4</a:t>
            </a:fld>
            <a:endParaRPr lang="en-US"/>
          </a:p>
        </p:txBody>
      </p:sp>
    </p:spTree>
    <p:extLst>
      <p:ext uri="{BB962C8B-B14F-4D97-AF65-F5344CB8AC3E}">
        <p14:creationId xmlns:p14="http://schemas.microsoft.com/office/powerpoint/2010/main" val="4192459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763060-0EBE-7175-791D-349F8F3AEE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7BDC9-8A00-96E8-44F9-9E94A60E6F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E5E3D8-2837-5699-D0F6-882288ECC123}"/>
              </a:ext>
            </a:extLst>
          </p:cNvPr>
          <p:cNvSpPr>
            <a:spLocks noGrp="1"/>
          </p:cNvSpPr>
          <p:nvPr>
            <p:ph type="body" idx="1"/>
          </p:nvPr>
        </p:nvSpPr>
        <p:spPr/>
        <p:txBody>
          <a:bodyPr/>
          <a:lstStyle/>
          <a:p>
            <a:pPr marL="171450" indent="-171450">
              <a:buFont typeface="Arial" panose="020B0604020202020204" pitchFamily="34" charset="0"/>
              <a:buChar char="•"/>
            </a:pPr>
            <a:r>
              <a:rPr lang="en-US" dirty="0"/>
              <a:t>Since school attendance is compensatory and we are able to meet kids where they are at, School Nurses have a huge opportunity to significantly improve asthma outcomes in children with MPA</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Mild Persistent Asthma  is when a child usually has symptoms two or more days each week, but not every day</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Can you identify children at your school that you think are classified with mild persistent asthma. </a:t>
            </a:r>
          </a:p>
          <a:p>
            <a:pPr marL="171450" indent="-171450">
              <a:buFont typeface="Arial" panose="020B0604020202020204" pitchFamily="34" charset="0"/>
              <a:buChar char="•"/>
            </a:pPr>
            <a:r>
              <a:rPr lang="en-US" dirty="0"/>
              <a:t> </a:t>
            </a:r>
          </a:p>
          <a:p>
            <a:pPr marL="171450" indent="-171450">
              <a:buFont typeface="Arial" panose="020B0604020202020204" pitchFamily="34" charset="0"/>
              <a:buChar char="•"/>
            </a:pPr>
            <a:r>
              <a:rPr lang="en-US" dirty="0"/>
              <a:t>In thinking about the orders of the children you identify as having MPA, do their orders follow the new guidelines of symptom based rather the provider based?</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With the guidelines changing, we should start to see a shift. Someone in the last COP mentioned they have seen orders shifting.</a:t>
            </a:r>
          </a:p>
          <a:p>
            <a:endParaRPr lang="en-US" dirty="0"/>
          </a:p>
          <a:p>
            <a:endParaRPr lang="en-US" dirty="0"/>
          </a:p>
          <a:p>
            <a:r>
              <a:rPr lang="en-US" dirty="0"/>
              <a:t>As school nurses, we can talk with children and parents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How to recognize when asthma symptoms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How to recognize when asthma symptoms may be worsening.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The importance of recognizing asthma symptoms and knowing what to do when using the as needed ICS approach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How to properly use the inhalers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As school nurses, we also need to be sure the Asthma Action plan is </a:t>
            </a:r>
          </a:p>
          <a:p>
            <a:r>
              <a:rPr lang="en-US" dirty="0"/>
              <a:t>  up to date and reflects the symptom based as needed ICS approach.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we need to ensure that </a:t>
            </a:r>
            <a:r>
              <a:rPr lang="en-US" sz="1200" dirty="0"/>
              <a:t>the staff understand and know how to follow the child’s new Asthma Action plan</a:t>
            </a:r>
          </a:p>
          <a:p>
            <a:endParaRPr lang="en-US" dirty="0"/>
          </a:p>
          <a:p>
            <a:endParaRPr lang="en-US" dirty="0"/>
          </a:p>
          <a:p>
            <a:r>
              <a:rPr lang="en-US" dirty="0"/>
              <a:t>We need to check in periodically to see how the new approach is working</a:t>
            </a:r>
          </a:p>
          <a:p>
            <a:endParaRPr lang="en-US" dirty="0"/>
          </a:p>
        </p:txBody>
      </p:sp>
      <p:sp>
        <p:nvSpPr>
          <p:cNvPr id="4" name="Slide Number Placeholder 3">
            <a:extLst>
              <a:ext uri="{FF2B5EF4-FFF2-40B4-BE49-F238E27FC236}">
                <a16:creationId xmlns:a16="http://schemas.microsoft.com/office/drawing/2014/main" id="{F3AC40F2-BCBF-93A2-A261-C719EC623860}"/>
              </a:ext>
            </a:extLst>
          </p:cNvPr>
          <p:cNvSpPr>
            <a:spLocks noGrp="1"/>
          </p:cNvSpPr>
          <p:nvPr>
            <p:ph type="sldNum" sz="quarter" idx="5"/>
          </p:nvPr>
        </p:nvSpPr>
        <p:spPr/>
        <p:txBody>
          <a:bodyPr/>
          <a:lstStyle/>
          <a:p>
            <a:fld id="{D489711A-9B6C-420A-8087-09CF28E6B9BD}" type="slidenum">
              <a:rPr lang="en-US" smtClean="0"/>
              <a:t>5</a:t>
            </a:fld>
            <a:endParaRPr lang="en-US"/>
          </a:p>
        </p:txBody>
      </p:sp>
    </p:spTree>
    <p:extLst>
      <p:ext uri="{BB962C8B-B14F-4D97-AF65-F5344CB8AC3E}">
        <p14:creationId xmlns:p14="http://schemas.microsoft.com/office/powerpoint/2010/main" val="1894640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Sending you into Breakout Room</a:t>
            </a:r>
          </a:p>
          <a:p>
            <a:endParaRPr lang="en-US" dirty="0"/>
          </a:p>
          <a:p>
            <a:r>
              <a:rPr lang="en-US" dirty="0"/>
              <a:t>Decide on a leader for each group </a:t>
            </a:r>
          </a:p>
          <a:p>
            <a:endParaRPr lang="en-US" dirty="0"/>
          </a:p>
          <a:p>
            <a:r>
              <a:rPr lang="en-US" dirty="0"/>
              <a:t>Discuss questions above.</a:t>
            </a:r>
          </a:p>
          <a:p>
            <a:endParaRPr lang="en-US" dirty="0"/>
          </a:p>
          <a:p>
            <a:r>
              <a:rPr lang="en-US" dirty="0"/>
              <a:t>You will come back to main room and each group leader will report out the main findings</a:t>
            </a:r>
          </a:p>
          <a:p>
            <a:endParaRPr lang="en-US" dirty="0"/>
          </a:p>
          <a:p>
            <a:r>
              <a:rPr lang="en-US" b="1" dirty="0"/>
              <a:t>After</a:t>
            </a:r>
            <a:r>
              <a:rPr lang="en-US" dirty="0"/>
              <a:t> – call out each group for a report back.</a:t>
            </a:r>
          </a:p>
        </p:txBody>
      </p:sp>
      <p:sp>
        <p:nvSpPr>
          <p:cNvPr id="4" name="Slide Number Placeholder 3"/>
          <p:cNvSpPr>
            <a:spLocks noGrp="1"/>
          </p:cNvSpPr>
          <p:nvPr>
            <p:ph type="sldNum" sz="quarter" idx="5"/>
          </p:nvPr>
        </p:nvSpPr>
        <p:spPr/>
        <p:txBody>
          <a:bodyPr/>
          <a:lstStyle/>
          <a:p>
            <a:fld id="{D489711A-9B6C-420A-8087-09CF28E6B9BD}" type="slidenum">
              <a:rPr lang="en-US" smtClean="0"/>
              <a:t>6</a:t>
            </a:fld>
            <a:endParaRPr lang="en-US"/>
          </a:p>
        </p:txBody>
      </p:sp>
    </p:spTree>
    <p:extLst>
      <p:ext uri="{BB962C8B-B14F-4D97-AF65-F5344CB8AC3E}">
        <p14:creationId xmlns:p14="http://schemas.microsoft.com/office/powerpoint/2010/main" val="2530596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89711A-9B6C-420A-8087-09CF28E6B9BD}" type="slidenum">
              <a:rPr lang="en-US" smtClean="0"/>
              <a:t>7</a:t>
            </a:fld>
            <a:endParaRPr lang="en-US"/>
          </a:p>
        </p:txBody>
      </p:sp>
    </p:spTree>
    <p:extLst>
      <p:ext uri="{BB962C8B-B14F-4D97-AF65-F5344CB8AC3E}">
        <p14:creationId xmlns:p14="http://schemas.microsoft.com/office/powerpoint/2010/main" val="4151406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screen shot of the NASN </a:t>
            </a:r>
            <a:r>
              <a:rPr lang="en-US" dirty="0" err="1"/>
              <a:t>CoP.</a:t>
            </a:r>
            <a:r>
              <a:rPr lang="en-US" dirty="0"/>
              <a:t> </a:t>
            </a:r>
          </a:p>
        </p:txBody>
      </p:sp>
      <p:sp>
        <p:nvSpPr>
          <p:cNvPr id="4" name="Slide Number Placeholder 3"/>
          <p:cNvSpPr>
            <a:spLocks noGrp="1"/>
          </p:cNvSpPr>
          <p:nvPr>
            <p:ph type="sldNum" sz="quarter" idx="5"/>
          </p:nvPr>
        </p:nvSpPr>
        <p:spPr/>
        <p:txBody>
          <a:bodyPr/>
          <a:lstStyle/>
          <a:p>
            <a:fld id="{D489711A-9B6C-420A-8087-09CF28E6B9BD}" type="slidenum">
              <a:rPr lang="en-US" smtClean="0"/>
              <a:t>8</a:t>
            </a:fld>
            <a:endParaRPr lang="en-US"/>
          </a:p>
        </p:txBody>
      </p:sp>
    </p:spTree>
    <p:extLst>
      <p:ext uri="{BB962C8B-B14F-4D97-AF65-F5344CB8AC3E}">
        <p14:creationId xmlns:p14="http://schemas.microsoft.com/office/powerpoint/2010/main" val="3645641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89711A-9B6C-420A-8087-09CF28E6B9BD}" type="slidenum">
              <a:rPr lang="en-US" smtClean="0"/>
              <a:t>9</a:t>
            </a:fld>
            <a:endParaRPr lang="en-US"/>
          </a:p>
        </p:txBody>
      </p:sp>
    </p:spTree>
    <p:extLst>
      <p:ext uri="{BB962C8B-B14F-4D97-AF65-F5344CB8AC3E}">
        <p14:creationId xmlns:p14="http://schemas.microsoft.com/office/powerpoint/2010/main" val="1822808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24BBC5-0AC2-4B55-A6AD-B64A3F6684A7}"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A5C2B5-2380-484E-B7FF-2504BF9221C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5886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24BBC5-0AC2-4B55-A6AD-B64A3F6684A7}"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A5C2B5-2380-484E-B7FF-2504BF9221C4}" type="slidenum">
              <a:rPr lang="en-US" smtClean="0"/>
              <a:t>‹#›</a:t>
            </a:fld>
            <a:endParaRPr lang="en-US"/>
          </a:p>
        </p:txBody>
      </p:sp>
    </p:spTree>
    <p:extLst>
      <p:ext uri="{BB962C8B-B14F-4D97-AF65-F5344CB8AC3E}">
        <p14:creationId xmlns:p14="http://schemas.microsoft.com/office/powerpoint/2010/main" val="527608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24BBC5-0AC2-4B55-A6AD-B64A3F6684A7}"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A5C2B5-2380-484E-B7FF-2504BF9221C4}" type="slidenum">
              <a:rPr lang="en-US" smtClean="0"/>
              <a:t>‹#›</a:t>
            </a:fld>
            <a:endParaRPr lang="en-US"/>
          </a:p>
        </p:txBody>
      </p:sp>
    </p:spTree>
    <p:extLst>
      <p:ext uri="{BB962C8B-B14F-4D97-AF65-F5344CB8AC3E}">
        <p14:creationId xmlns:p14="http://schemas.microsoft.com/office/powerpoint/2010/main" val="3654238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24BBC5-0AC2-4B55-A6AD-B64A3F6684A7}"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A5C2B5-2380-484E-B7FF-2504BF9221C4}" type="slidenum">
              <a:rPr lang="en-US" smtClean="0"/>
              <a:t>‹#›</a:t>
            </a:fld>
            <a:endParaRPr lang="en-US"/>
          </a:p>
        </p:txBody>
      </p:sp>
    </p:spTree>
    <p:extLst>
      <p:ext uri="{BB962C8B-B14F-4D97-AF65-F5344CB8AC3E}">
        <p14:creationId xmlns:p14="http://schemas.microsoft.com/office/powerpoint/2010/main" val="313040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24BBC5-0AC2-4B55-A6AD-B64A3F6684A7}"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A5C2B5-2380-484E-B7FF-2504BF9221C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3873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24BBC5-0AC2-4B55-A6AD-B64A3F6684A7}" type="datetimeFigureOut">
              <a:rPr lang="en-US" smtClean="0"/>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A5C2B5-2380-484E-B7FF-2504BF9221C4}" type="slidenum">
              <a:rPr lang="en-US" smtClean="0"/>
              <a:t>‹#›</a:t>
            </a:fld>
            <a:endParaRPr lang="en-US"/>
          </a:p>
        </p:txBody>
      </p:sp>
    </p:spTree>
    <p:extLst>
      <p:ext uri="{BB962C8B-B14F-4D97-AF65-F5344CB8AC3E}">
        <p14:creationId xmlns:p14="http://schemas.microsoft.com/office/powerpoint/2010/main" val="1709225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24BBC5-0AC2-4B55-A6AD-B64A3F6684A7}" type="datetimeFigureOut">
              <a:rPr lang="en-US" smtClean="0"/>
              <a:t>3/21/2024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A5C2B5-2380-484E-B7FF-2504BF9221C4}" type="slidenum">
              <a:rPr lang="en-US" smtClean="0"/>
              <a:t>‹#›</a:t>
            </a:fld>
            <a:endParaRPr lang="en-US"/>
          </a:p>
        </p:txBody>
      </p:sp>
    </p:spTree>
    <p:extLst>
      <p:ext uri="{BB962C8B-B14F-4D97-AF65-F5344CB8AC3E}">
        <p14:creationId xmlns:p14="http://schemas.microsoft.com/office/powerpoint/2010/main" val="1154861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24BBC5-0AC2-4B55-A6AD-B64A3F6684A7}" type="datetimeFigureOut">
              <a:rPr lang="en-US" smtClean="0"/>
              <a:t>3/21/2024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A5C2B5-2380-484E-B7FF-2504BF9221C4}" type="slidenum">
              <a:rPr lang="en-US" smtClean="0"/>
              <a:t>‹#›</a:t>
            </a:fld>
            <a:endParaRPr lang="en-US"/>
          </a:p>
        </p:txBody>
      </p:sp>
    </p:spTree>
    <p:extLst>
      <p:ext uri="{BB962C8B-B14F-4D97-AF65-F5344CB8AC3E}">
        <p14:creationId xmlns:p14="http://schemas.microsoft.com/office/powerpoint/2010/main" val="1784222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24BBC5-0AC2-4B55-A6AD-B64A3F6684A7}" type="datetimeFigureOut">
              <a:rPr lang="en-US" smtClean="0"/>
              <a:t>3/21/2024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77A5C2B5-2380-484E-B7FF-2504BF9221C4}" type="slidenum">
              <a:rPr lang="en-US" smtClean="0"/>
              <a:t>‹#›</a:t>
            </a:fld>
            <a:endParaRPr lang="en-US"/>
          </a:p>
        </p:txBody>
      </p:sp>
    </p:spTree>
    <p:extLst>
      <p:ext uri="{BB962C8B-B14F-4D97-AF65-F5344CB8AC3E}">
        <p14:creationId xmlns:p14="http://schemas.microsoft.com/office/powerpoint/2010/main" val="3355836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D24BBC5-0AC2-4B55-A6AD-B64A3F6684A7}" type="datetimeFigureOut">
              <a:rPr lang="en-US" smtClean="0"/>
              <a:t>3/21/2024</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7A5C2B5-2380-484E-B7FF-2504BF9221C4}" type="slidenum">
              <a:rPr lang="en-US" smtClean="0"/>
              <a:t>‹#›</a:t>
            </a:fld>
            <a:endParaRPr lang="en-US"/>
          </a:p>
        </p:txBody>
      </p:sp>
    </p:spTree>
    <p:extLst>
      <p:ext uri="{BB962C8B-B14F-4D97-AF65-F5344CB8AC3E}">
        <p14:creationId xmlns:p14="http://schemas.microsoft.com/office/powerpoint/2010/main" val="3085780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D24BBC5-0AC2-4B55-A6AD-B64A3F6684A7}" type="datetimeFigureOut">
              <a:rPr lang="en-US" smtClean="0"/>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A5C2B5-2380-484E-B7FF-2504BF9221C4}" type="slidenum">
              <a:rPr lang="en-US" smtClean="0"/>
              <a:t>‹#›</a:t>
            </a:fld>
            <a:endParaRPr lang="en-US"/>
          </a:p>
        </p:txBody>
      </p:sp>
    </p:spTree>
    <p:extLst>
      <p:ext uri="{BB962C8B-B14F-4D97-AF65-F5344CB8AC3E}">
        <p14:creationId xmlns:p14="http://schemas.microsoft.com/office/powerpoint/2010/main" val="4210997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D24BBC5-0AC2-4B55-A6AD-B64A3F6684A7}" type="datetimeFigureOut">
              <a:rPr lang="en-US" smtClean="0"/>
              <a:t>3/21/2024</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7A5C2B5-2380-484E-B7FF-2504BF9221C4}"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61277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creativecommons.org/licenses/by-nc/3.0/" TargetMode="External"/><Relationship Id="rId4" Type="http://schemas.openxmlformats.org/officeDocument/2006/relationships/hyperlink" Target="https://plantae.org/call-for-virtual-short-talk-submissions-for-plantaepresents-panel-discussions/"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D078D-885D-14BA-8A09-794DB9B74129}"/>
              </a:ext>
            </a:extLst>
          </p:cNvPr>
          <p:cNvSpPr>
            <a:spLocks noGrp="1"/>
          </p:cNvSpPr>
          <p:nvPr>
            <p:ph type="ctrTitle"/>
          </p:nvPr>
        </p:nvSpPr>
        <p:spPr>
          <a:xfrm>
            <a:off x="1097280" y="758951"/>
            <a:ext cx="10058400" cy="3580135"/>
          </a:xfrm>
        </p:spPr>
        <p:txBody>
          <a:bodyPr>
            <a:normAutofit fontScale="90000"/>
          </a:bodyPr>
          <a:lstStyle/>
          <a:p>
            <a:pPr algn="ctr"/>
            <a:r>
              <a:rPr lang="en-US" sz="6000" b="1" dirty="0"/>
              <a:t>PCORI Symptom-based Adjustment of Inhaled Steroid Therapy Study (The ASIST Study) for Mild Asthma  </a:t>
            </a:r>
            <a:br>
              <a:rPr lang="en-US" dirty="0"/>
            </a:br>
            <a:endParaRPr lang="en-US" dirty="0"/>
          </a:p>
        </p:txBody>
      </p:sp>
      <p:sp>
        <p:nvSpPr>
          <p:cNvPr id="3" name="Subtitle 2">
            <a:extLst>
              <a:ext uri="{FF2B5EF4-FFF2-40B4-BE49-F238E27FC236}">
                <a16:creationId xmlns:a16="http://schemas.microsoft.com/office/drawing/2014/main" id="{8A351754-2329-0798-32E0-D483FB70A5A2}"/>
              </a:ext>
            </a:extLst>
          </p:cNvPr>
          <p:cNvSpPr>
            <a:spLocks noGrp="1"/>
          </p:cNvSpPr>
          <p:nvPr>
            <p:ph type="subTitle" idx="1"/>
          </p:nvPr>
        </p:nvSpPr>
        <p:spPr>
          <a:xfrm>
            <a:off x="569343" y="4455620"/>
            <a:ext cx="11084944" cy="1815784"/>
          </a:xfrm>
        </p:spPr>
        <p:txBody>
          <a:bodyPr>
            <a:normAutofit/>
          </a:bodyPr>
          <a:lstStyle/>
          <a:p>
            <a:pPr>
              <a:lnSpc>
                <a:spcPct val="100000"/>
              </a:lnSpc>
              <a:spcBef>
                <a:spcPts val="0"/>
              </a:spcBef>
              <a:spcAft>
                <a:spcPts val="0"/>
              </a:spcAft>
            </a:pPr>
            <a:r>
              <a:rPr lang="en-US" b="1" dirty="0">
                <a:latin typeface="+mn-lt"/>
              </a:rPr>
              <a:t>NASN Advancing Health Equity for Students with Asthma Community of Practice </a:t>
            </a:r>
          </a:p>
          <a:p>
            <a:pPr>
              <a:lnSpc>
                <a:spcPct val="100000"/>
              </a:lnSpc>
              <a:spcBef>
                <a:spcPts val="0"/>
              </a:spcBef>
              <a:spcAft>
                <a:spcPts val="0"/>
              </a:spcAft>
            </a:pPr>
            <a:r>
              <a:rPr lang="en-US" b="1" dirty="0">
                <a:latin typeface="+mn-lt"/>
              </a:rPr>
              <a:t>March 21, 2024</a:t>
            </a:r>
          </a:p>
        </p:txBody>
      </p:sp>
      <p:pic>
        <p:nvPicPr>
          <p:cNvPr id="4" name="Picture 2" descr="National Association of School Nurses logo. This will take you to the homepage">
            <a:extLst>
              <a:ext uri="{FF2B5EF4-FFF2-40B4-BE49-F238E27FC236}">
                <a16:creationId xmlns:a16="http://schemas.microsoft.com/office/drawing/2014/main" id="{BFEA269D-2437-1564-F372-3130CAE8BB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8204" y="5054284"/>
            <a:ext cx="1442771" cy="1044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4560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53626-FCC1-D3CA-5B1B-7685452E945B}"/>
              </a:ext>
            </a:extLst>
          </p:cNvPr>
          <p:cNvSpPr>
            <a:spLocks noGrp="1"/>
          </p:cNvSpPr>
          <p:nvPr>
            <p:ph type="title"/>
          </p:nvPr>
        </p:nvSpPr>
        <p:spPr/>
        <p:txBody>
          <a:bodyPr>
            <a:normAutofit/>
          </a:bodyPr>
          <a:lstStyle/>
          <a:p>
            <a:r>
              <a:rPr lang="en-US" sz="5400" dirty="0">
                <a:solidFill>
                  <a:schemeClr val="accent2">
                    <a:lumMod val="75000"/>
                  </a:schemeClr>
                </a:solidFill>
              </a:rPr>
              <a:t>Agenda</a:t>
            </a:r>
          </a:p>
        </p:txBody>
      </p:sp>
      <p:sp>
        <p:nvSpPr>
          <p:cNvPr id="3" name="Content Placeholder 2">
            <a:extLst>
              <a:ext uri="{FF2B5EF4-FFF2-40B4-BE49-F238E27FC236}">
                <a16:creationId xmlns:a16="http://schemas.microsoft.com/office/drawing/2014/main" id="{A1CC1C4C-7AE1-91CA-AA89-BAD24C861FE0}"/>
              </a:ext>
            </a:extLst>
          </p:cNvPr>
          <p:cNvSpPr>
            <a:spLocks noGrp="1"/>
          </p:cNvSpPr>
          <p:nvPr>
            <p:ph idx="1"/>
          </p:nvPr>
        </p:nvSpPr>
        <p:spPr/>
        <p:txBody>
          <a:bodyPr/>
          <a:lstStyle/>
          <a:p>
            <a:pPr marL="0" marR="0">
              <a:lnSpc>
                <a:spcPct val="107000"/>
              </a:lnSpc>
              <a:spcBef>
                <a:spcPts val="0"/>
              </a:spcBef>
              <a:spcAft>
                <a:spcPts val="0"/>
              </a:spcAft>
            </a:pPr>
            <a:r>
              <a:rPr lang="en-US" sz="3200" kern="1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Five Minutes</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		Welcome, Intros, Today’s Topic</a:t>
            </a:r>
          </a:p>
          <a:p>
            <a:pPr marL="0" marR="0">
              <a:lnSpc>
                <a:spcPct val="107000"/>
              </a:lnSpc>
              <a:spcBef>
                <a:spcPts val="0"/>
              </a:spcBef>
              <a:spcAft>
                <a:spcPts val="0"/>
              </a:spcAft>
            </a:pPr>
            <a:r>
              <a:rPr lang="en-US" sz="3200" kern="1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Ten Minutes</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		Ohio -  Dr. Jeanie </a:t>
            </a:r>
            <a:r>
              <a:rPr lang="en-US" sz="3200" kern="100" dirty="0" err="1">
                <a:effectLst/>
                <a:latin typeface="Calibri" panose="020F0502020204030204" pitchFamily="34" charset="0"/>
                <a:ea typeface="Calibri" panose="020F0502020204030204" pitchFamily="34" charset="0"/>
                <a:cs typeface="Times New Roman" panose="02020603050405020304" pitchFamily="18" charset="0"/>
              </a:rPr>
              <a:t>Bochenek</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200" kern="1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Twenty-five Minutes</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	Go to breakout</a:t>
            </a:r>
          </a:p>
          <a:p>
            <a:pPr marL="0" marR="0">
              <a:lnSpc>
                <a:spcPct val="107000"/>
              </a:lnSpc>
              <a:spcBef>
                <a:spcPts val="0"/>
              </a:spcBef>
              <a:spcAft>
                <a:spcPts val="0"/>
              </a:spcAft>
            </a:pPr>
            <a:r>
              <a:rPr lang="en-US" sz="3200" kern="1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Fifteen Minutes</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		Return to large group for sharing</a:t>
            </a:r>
          </a:p>
          <a:p>
            <a:pPr marL="0" marR="0">
              <a:lnSpc>
                <a:spcPct val="107000"/>
              </a:lnSpc>
              <a:spcBef>
                <a:spcPts val="0"/>
              </a:spcBef>
              <a:spcAft>
                <a:spcPts val="0"/>
              </a:spcAft>
            </a:pPr>
            <a:r>
              <a:rPr lang="en-US" sz="3200" kern="1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Five Minutes</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		Reminders and next meeting</a:t>
            </a:r>
          </a:p>
          <a:p>
            <a:endParaRPr lang="en-US" dirty="0"/>
          </a:p>
        </p:txBody>
      </p:sp>
    </p:spTree>
    <p:extLst>
      <p:ext uri="{BB962C8B-B14F-4D97-AF65-F5344CB8AC3E}">
        <p14:creationId xmlns:p14="http://schemas.microsoft.com/office/powerpoint/2010/main" val="2624623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5" name="Rectangle 1034">
            <a:extLst>
              <a:ext uri="{FF2B5EF4-FFF2-40B4-BE49-F238E27FC236}">
                <a16:creationId xmlns:a16="http://schemas.microsoft.com/office/drawing/2014/main" id="{CF6BB2E5-F5C5-4876-9282-B0246E035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37" name="Rectangle 1036">
            <a:extLst>
              <a:ext uri="{FF2B5EF4-FFF2-40B4-BE49-F238E27FC236}">
                <a16:creationId xmlns:a16="http://schemas.microsoft.com/office/drawing/2014/main" id="{6E53EAE7-3851-4CE7-BE81-EF90F19EF0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039" name="Straight Connector 1038">
            <a:extLst>
              <a:ext uri="{FF2B5EF4-FFF2-40B4-BE49-F238E27FC236}">
                <a16:creationId xmlns:a16="http://schemas.microsoft.com/office/drawing/2014/main" id="{5C5EFB6A-0AF1-46B2-B103-4AA6C7B310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041" name="Rectangle 1040">
            <a:extLst>
              <a:ext uri="{FF2B5EF4-FFF2-40B4-BE49-F238E27FC236}">
                <a16:creationId xmlns:a16="http://schemas.microsoft.com/office/drawing/2014/main" id="{C4D3E4EC-9CAC-455D-8511-5C0D0BEFCF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Rectangle 1042">
            <a:extLst>
              <a:ext uri="{FF2B5EF4-FFF2-40B4-BE49-F238E27FC236}">
                <a16:creationId xmlns:a16="http://schemas.microsoft.com/office/drawing/2014/main" id="{3DDF40A7-2316-4304-8880-2FA7451E93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7" name="Title 36">
            <a:extLst>
              <a:ext uri="{FF2B5EF4-FFF2-40B4-BE49-F238E27FC236}">
                <a16:creationId xmlns:a16="http://schemas.microsoft.com/office/drawing/2014/main" id="{7F9FF490-59D2-2001-D65D-B34993BD13D2}"/>
              </a:ext>
            </a:extLst>
          </p:cNvPr>
          <p:cNvSpPr>
            <a:spLocks noGrp="1"/>
          </p:cNvSpPr>
          <p:nvPr>
            <p:ph type="title"/>
          </p:nvPr>
        </p:nvSpPr>
        <p:spPr>
          <a:xfrm>
            <a:off x="157164" y="5120639"/>
            <a:ext cx="11566750" cy="1500591"/>
          </a:xfrm>
        </p:spPr>
        <p:txBody>
          <a:bodyPr vert="horz" lIns="91440" tIns="45720" rIns="91440" bIns="45720" rtlCol="0" anchor="b">
            <a:normAutofit/>
          </a:bodyPr>
          <a:lstStyle/>
          <a:p>
            <a:r>
              <a:rPr lang="en-US" sz="5400" b="0" i="0" dirty="0">
                <a:solidFill>
                  <a:schemeClr val="tx1"/>
                </a:solidFill>
                <a:effectLst/>
                <a:latin typeface="Helvetica Neue" panose="02000503000000020004" pitchFamily="2" charset="0"/>
              </a:rPr>
              <a:t>Asthma is Multifaceted</a:t>
            </a:r>
            <a:endParaRPr lang="en-US" sz="5400" b="1" dirty="0">
              <a:solidFill>
                <a:srgbClr val="FFFFFF"/>
              </a:solidFill>
            </a:endParaRPr>
          </a:p>
        </p:txBody>
      </p:sp>
      <p:pic>
        <p:nvPicPr>
          <p:cNvPr id="1030" name="Picture 6" descr="DPS mobile clinic to assist students, families who deal with asthma">
            <a:extLst>
              <a:ext uri="{FF2B5EF4-FFF2-40B4-BE49-F238E27FC236}">
                <a16:creationId xmlns:a16="http://schemas.microsoft.com/office/drawing/2014/main" id="{FD44EDA6-0B0A-DF19-2F33-1DD9381D244B}"/>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5846" r="1" b="1"/>
          <a:stretch/>
        </p:blipFill>
        <p:spPr bwMode="auto">
          <a:xfrm>
            <a:off x="20" y="10"/>
            <a:ext cx="7977495" cy="474479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Dayton Public Schools asthma program finds success">
            <a:extLst>
              <a:ext uri="{FF2B5EF4-FFF2-40B4-BE49-F238E27FC236}">
                <a16:creationId xmlns:a16="http://schemas.microsoft.com/office/drawing/2014/main" id="{330D094E-4A06-0C43-C0C1-5A3689AFC69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270" r="29838" b="2"/>
          <a:stretch/>
        </p:blipFill>
        <p:spPr bwMode="auto">
          <a:xfrm>
            <a:off x="8138382" y="1965"/>
            <a:ext cx="4053618" cy="4747788"/>
          </a:xfrm>
          <a:prstGeom prst="rect">
            <a:avLst/>
          </a:prstGeom>
          <a:noFill/>
          <a:extLst>
            <a:ext uri="{909E8E84-426E-40DD-AFC4-6F175D3DCCD1}">
              <a14:hiddenFill xmlns:a14="http://schemas.microsoft.com/office/drawing/2010/main">
                <a:solidFill>
                  <a:srgbClr val="FFFFFF"/>
                </a:solidFill>
              </a14:hiddenFill>
            </a:ext>
          </a:extLst>
        </p:spPr>
      </p:pic>
      <p:sp>
        <p:nvSpPr>
          <p:cNvPr id="1045" name="Rectangle 1044">
            <a:extLst>
              <a:ext uri="{FF2B5EF4-FFF2-40B4-BE49-F238E27FC236}">
                <a16:creationId xmlns:a16="http://schemas.microsoft.com/office/drawing/2014/main" id="{44BD36A9-BAC7-415E-8DDB-4C743838F5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413184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600B5AE2-C5CC-499C-8F2D-249888BE2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105" name="Rectangle 4104">
            <a:extLst>
              <a:ext uri="{FF2B5EF4-FFF2-40B4-BE49-F238E27FC236}">
                <a16:creationId xmlns:a16="http://schemas.microsoft.com/office/drawing/2014/main" id="{BA7A3698-B350-40E5-8475-9BCC41A08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4107" name="Straight Connector 4106">
            <a:extLst>
              <a:ext uri="{FF2B5EF4-FFF2-40B4-BE49-F238E27FC236}">
                <a16:creationId xmlns:a16="http://schemas.microsoft.com/office/drawing/2014/main" id="{0AC655C7-EC94-4BE6-84C8-2F9EFBBB27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109" name="Rectangle 4108">
            <a:extLst>
              <a:ext uri="{FF2B5EF4-FFF2-40B4-BE49-F238E27FC236}">
                <a16:creationId xmlns:a16="http://schemas.microsoft.com/office/drawing/2014/main" id="{5CF81D86-BDBA-477C-B7DD-8D359BB996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7A4832-0C57-A7ED-1AB2-B2B3D239F2A5}"/>
              </a:ext>
            </a:extLst>
          </p:cNvPr>
          <p:cNvSpPr>
            <a:spLocks noGrp="1"/>
          </p:cNvSpPr>
          <p:nvPr>
            <p:ph type="title"/>
          </p:nvPr>
        </p:nvSpPr>
        <p:spPr>
          <a:xfrm>
            <a:off x="4974771" y="634946"/>
            <a:ext cx="6574972" cy="1450757"/>
          </a:xfrm>
        </p:spPr>
        <p:txBody>
          <a:bodyPr vert="horz" lIns="91440" tIns="45720" rIns="91440" bIns="45720" rtlCol="0" anchor="b">
            <a:normAutofit/>
          </a:bodyPr>
          <a:lstStyle/>
          <a:p>
            <a:r>
              <a:rPr lang="en-US" kern="1200" spc="-50" baseline="0" dirty="0">
                <a:solidFill>
                  <a:schemeClr val="tx1">
                    <a:lumMod val="75000"/>
                    <a:lumOff val="25000"/>
                  </a:schemeClr>
                </a:solidFill>
                <a:latin typeface="+mj-lt"/>
                <a:ea typeface="+mj-ea"/>
                <a:cs typeface="+mj-cs"/>
              </a:rPr>
              <a:t>The ASIST study </a:t>
            </a:r>
          </a:p>
        </p:txBody>
      </p:sp>
      <p:pic>
        <p:nvPicPr>
          <p:cNvPr id="4098" name="Picture 2" descr="Is It Just a Cough -- Or Childhood Asthma? | University Hospitals">
            <a:extLst>
              <a:ext uri="{FF2B5EF4-FFF2-40B4-BE49-F238E27FC236}">
                <a16:creationId xmlns:a16="http://schemas.microsoft.com/office/drawing/2014/main" id="{619A58D5-374F-6AF4-7538-91CB04FF34AA}"/>
              </a:ext>
            </a:extLst>
          </p:cNvPr>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l="32699" r="20376"/>
          <a:stretch/>
        </p:blipFill>
        <p:spPr bwMode="auto">
          <a:xfrm>
            <a:off x="633999" y="640081"/>
            <a:ext cx="4001315" cy="5314406"/>
          </a:xfrm>
          <a:prstGeom prst="rect">
            <a:avLst/>
          </a:prstGeom>
          <a:noFill/>
          <a:extLst>
            <a:ext uri="{909E8E84-426E-40DD-AFC4-6F175D3DCCD1}">
              <a14:hiddenFill xmlns:a14="http://schemas.microsoft.com/office/drawing/2010/main">
                <a:solidFill>
                  <a:srgbClr val="FFFFFF"/>
                </a:solidFill>
              </a14:hiddenFill>
            </a:ext>
          </a:extLst>
        </p:spPr>
      </p:pic>
      <p:cxnSp>
        <p:nvCxnSpPr>
          <p:cNvPr id="4111" name="Straight Connector 4110">
            <a:extLst>
              <a:ext uri="{FF2B5EF4-FFF2-40B4-BE49-F238E27FC236}">
                <a16:creationId xmlns:a16="http://schemas.microsoft.com/office/drawing/2014/main" id="{C65F3E9C-EF11-4F8F-A621-399C7A3E64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8C3A7E45-7210-2D11-25A9-66AC564A7C69}"/>
              </a:ext>
            </a:extLst>
          </p:cNvPr>
          <p:cNvSpPr>
            <a:spLocks noGrp="1"/>
          </p:cNvSpPr>
          <p:nvPr>
            <p:ph sz="half" idx="2"/>
          </p:nvPr>
        </p:nvSpPr>
        <p:spPr>
          <a:xfrm>
            <a:off x="4635315" y="2198913"/>
            <a:ext cx="7556686" cy="3958141"/>
          </a:xfrm>
        </p:spPr>
        <p:txBody>
          <a:bodyPr vert="horz" lIns="0" tIns="45720" rIns="0" bIns="45720" rtlCol="0">
            <a:normAutofit fontScale="92500" lnSpcReduction="20000"/>
          </a:bodyPr>
          <a:lstStyle/>
          <a:p>
            <a:r>
              <a:rPr lang="en-US" sz="3000" dirty="0"/>
              <a:t>Findings of as needed vs daily fixed-dose ICS Use</a:t>
            </a:r>
          </a:p>
          <a:p>
            <a:pPr lvl="1"/>
            <a:r>
              <a:rPr lang="en-US" sz="3000" dirty="0"/>
              <a:t>Asthma Control</a:t>
            </a:r>
          </a:p>
          <a:p>
            <a:pPr lvl="1"/>
            <a:r>
              <a:rPr lang="en-US" sz="3000" dirty="0"/>
              <a:t>ICS usage</a:t>
            </a:r>
          </a:p>
          <a:p>
            <a:pPr lvl="1"/>
            <a:r>
              <a:rPr lang="en-US" sz="3000" dirty="0"/>
              <a:t>Asthma exacerbations</a:t>
            </a:r>
          </a:p>
          <a:p>
            <a:pPr lvl="1"/>
            <a:r>
              <a:rPr lang="en-US" sz="3000" dirty="0"/>
              <a:t>Lung Function </a:t>
            </a:r>
          </a:p>
          <a:p>
            <a:pPr lvl="1"/>
            <a:r>
              <a:rPr lang="en-US" sz="3000" dirty="0"/>
              <a:t>Quality of Life</a:t>
            </a:r>
          </a:p>
          <a:p>
            <a:pPr lvl="1"/>
            <a:r>
              <a:rPr lang="en-US" sz="3000" dirty="0"/>
              <a:t>Asthma Management </a:t>
            </a:r>
          </a:p>
          <a:p>
            <a:r>
              <a:rPr lang="en-US" sz="3000" dirty="0"/>
              <a:t>Education &amp; control = empowerment</a:t>
            </a:r>
          </a:p>
          <a:p>
            <a:r>
              <a:rPr lang="en-US" sz="3000" dirty="0"/>
              <a:t>Removed barriers</a:t>
            </a:r>
          </a:p>
          <a:p>
            <a:endParaRPr lang="en-US" dirty="0"/>
          </a:p>
          <a:p>
            <a:endParaRPr lang="en-US" dirty="0"/>
          </a:p>
        </p:txBody>
      </p:sp>
      <p:sp>
        <p:nvSpPr>
          <p:cNvPr id="4113" name="Rectangle 4112">
            <a:extLst>
              <a:ext uri="{FF2B5EF4-FFF2-40B4-BE49-F238E27FC236}">
                <a16:creationId xmlns:a16="http://schemas.microsoft.com/office/drawing/2014/main" id="{88AA064E-5F6E-4024-BC28-EDDC3DFC7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115" name="Rectangle 4114">
            <a:extLst>
              <a:ext uri="{FF2B5EF4-FFF2-40B4-BE49-F238E27FC236}">
                <a16:creationId xmlns:a16="http://schemas.microsoft.com/office/drawing/2014/main" id="{03B29638-4838-4B9B-B9DB-96E542BAF3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547695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69E99ED-D159-4445-CF2E-1C031EBFFB45}"/>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600B5AE2-C5CC-499C-8F2D-249888BE2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8" name="Rectangle 17">
            <a:extLst>
              <a:ext uri="{FF2B5EF4-FFF2-40B4-BE49-F238E27FC236}">
                <a16:creationId xmlns:a16="http://schemas.microsoft.com/office/drawing/2014/main" id="{BA7A3698-B350-40E5-8475-9BCC41A08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0" name="Straight Connector 19">
            <a:extLst>
              <a:ext uri="{FF2B5EF4-FFF2-40B4-BE49-F238E27FC236}">
                <a16:creationId xmlns:a16="http://schemas.microsoft.com/office/drawing/2014/main" id="{0AC655C7-EC94-4BE6-84C8-2F9EFBBB27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6712338-B695-C627-953A-0BC8D46E9666}"/>
              </a:ext>
            </a:extLst>
          </p:cNvPr>
          <p:cNvSpPr>
            <a:spLocks noGrp="1"/>
          </p:cNvSpPr>
          <p:nvPr>
            <p:ph type="title"/>
          </p:nvPr>
        </p:nvSpPr>
        <p:spPr>
          <a:xfrm>
            <a:off x="1097280" y="286603"/>
            <a:ext cx="10058400" cy="1450757"/>
          </a:xfrm>
        </p:spPr>
        <p:txBody>
          <a:bodyPr vert="horz" lIns="91440" tIns="45720" rIns="91440" bIns="45720" rtlCol="0" anchor="b">
            <a:normAutofit/>
          </a:bodyPr>
          <a:lstStyle/>
          <a:p>
            <a:r>
              <a:rPr lang="en-US" sz="4400" b="1" kern="1200" spc="-50" baseline="0" dirty="0">
                <a:solidFill>
                  <a:schemeClr val="tx1">
                    <a:lumMod val="75000"/>
                    <a:lumOff val="25000"/>
                  </a:schemeClr>
                </a:solidFill>
                <a:latin typeface="+mj-lt"/>
                <a:ea typeface="+mj-ea"/>
                <a:cs typeface="+mj-cs"/>
              </a:rPr>
              <a:t>School Nurse Engagement: </a:t>
            </a:r>
            <a:br>
              <a:rPr lang="en-US" sz="4400" b="1" kern="1200" spc="-50" baseline="0" dirty="0">
                <a:solidFill>
                  <a:schemeClr val="tx1">
                    <a:lumMod val="75000"/>
                    <a:lumOff val="25000"/>
                  </a:schemeClr>
                </a:solidFill>
                <a:latin typeface="+mj-lt"/>
                <a:ea typeface="+mj-ea"/>
                <a:cs typeface="+mj-cs"/>
              </a:rPr>
            </a:br>
            <a:r>
              <a:rPr lang="en-US" sz="4400" b="1" kern="1200" spc="-50" baseline="0" dirty="0">
                <a:solidFill>
                  <a:schemeClr val="tx1">
                    <a:lumMod val="75000"/>
                    <a:lumOff val="25000"/>
                  </a:schemeClr>
                </a:solidFill>
                <a:latin typeface="+mj-lt"/>
                <a:ea typeface="+mj-ea"/>
                <a:cs typeface="+mj-cs"/>
              </a:rPr>
              <a:t>Opportunities to Improve Asthma Outcomes</a:t>
            </a:r>
            <a:endParaRPr lang="en-US" sz="4400" kern="1200" spc="-50" baseline="0" dirty="0">
              <a:solidFill>
                <a:schemeClr val="tx1">
                  <a:lumMod val="75000"/>
                  <a:lumOff val="25000"/>
                </a:schemeClr>
              </a:solidFill>
              <a:latin typeface="+mj-lt"/>
              <a:ea typeface="+mj-ea"/>
              <a:cs typeface="+mj-cs"/>
            </a:endParaRPr>
          </a:p>
        </p:txBody>
      </p:sp>
      <p:pic>
        <p:nvPicPr>
          <p:cNvPr id="11" name="Picture 6" descr="The Role of the School Nurse: A Vital Part of Today's Healthcare System |  AdventHealth University">
            <a:extLst>
              <a:ext uri="{FF2B5EF4-FFF2-40B4-BE49-F238E27FC236}">
                <a16:creationId xmlns:a16="http://schemas.microsoft.com/office/drawing/2014/main" id="{888CC99A-D530-9663-3092-9BFF39A11629}"/>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12041" r="41075" b="2"/>
          <a:stretch/>
        </p:blipFill>
        <p:spPr bwMode="auto">
          <a:xfrm>
            <a:off x="1076432" y="1916318"/>
            <a:ext cx="3094997" cy="347101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B59CAFC-E015-8FA2-0130-AC61F2FC23A8}"/>
              </a:ext>
            </a:extLst>
          </p:cNvPr>
          <p:cNvSpPr>
            <a:spLocks noGrp="1"/>
          </p:cNvSpPr>
          <p:nvPr>
            <p:ph sz="half" idx="1"/>
          </p:nvPr>
        </p:nvSpPr>
        <p:spPr>
          <a:xfrm>
            <a:off x="4639733" y="1845734"/>
            <a:ext cx="6515947" cy="4023360"/>
          </a:xfrm>
        </p:spPr>
        <p:txBody>
          <a:bodyPr vert="horz" lIns="0" tIns="45720" rIns="0" bIns="45720" rtlCol="0">
            <a:normAutofit lnSpcReduction="10000"/>
          </a:bodyPr>
          <a:lstStyle/>
          <a:p>
            <a:pPr>
              <a:buFont typeface="Calibri" panose="020F0502020204030204" pitchFamily="34" charset="0"/>
              <a:buChar char="•"/>
            </a:pPr>
            <a:r>
              <a:rPr lang="en-US" sz="2400" dirty="0"/>
              <a:t>In your school</a:t>
            </a:r>
          </a:p>
          <a:p>
            <a:pPr lvl="1">
              <a:buFont typeface="Calibri" panose="020F0502020204030204" pitchFamily="34" charset="0"/>
              <a:buChar char="•"/>
            </a:pPr>
            <a:r>
              <a:rPr lang="en-US" sz="2400" dirty="0"/>
              <a:t>Identify MPA </a:t>
            </a:r>
          </a:p>
          <a:p>
            <a:pPr lvl="1">
              <a:buFont typeface="Calibri" panose="020F0502020204030204" pitchFamily="34" charset="0"/>
              <a:buChar char="•"/>
            </a:pPr>
            <a:r>
              <a:rPr lang="en-US" sz="2400" dirty="0"/>
              <a:t>Orders: symptom based or provider based?</a:t>
            </a:r>
          </a:p>
          <a:p>
            <a:pPr>
              <a:buFont typeface="Calibri" panose="020F0502020204030204" pitchFamily="34" charset="0"/>
              <a:buChar char="•"/>
            </a:pPr>
            <a:r>
              <a:rPr lang="en-US" sz="2400" dirty="0"/>
              <a:t> Educate</a:t>
            </a:r>
          </a:p>
          <a:p>
            <a:pPr lvl="1">
              <a:buFont typeface="Calibri" panose="020F0502020204030204" pitchFamily="34" charset="0"/>
              <a:buChar char="•"/>
            </a:pPr>
            <a:r>
              <a:rPr lang="en-US" sz="2400" dirty="0"/>
              <a:t>Recognize asthma symptoms</a:t>
            </a:r>
          </a:p>
          <a:p>
            <a:pPr lvl="1">
              <a:buFont typeface="Calibri" panose="020F0502020204030204" pitchFamily="34" charset="0"/>
              <a:buChar char="•"/>
            </a:pPr>
            <a:r>
              <a:rPr lang="en-US" sz="2400" dirty="0"/>
              <a:t>Recognize worsening asthma symptoms</a:t>
            </a:r>
          </a:p>
          <a:p>
            <a:pPr lvl="1">
              <a:buFont typeface="Calibri" panose="020F0502020204030204" pitchFamily="34" charset="0"/>
              <a:buChar char="•"/>
            </a:pPr>
            <a:r>
              <a:rPr lang="en-US" sz="2400" dirty="0"/>
              <a:t>When to use </a:t>
            </a:r>
          </a:p>
          <a:p>
            <a:pPr>
              <a:buFont typeface="Calibri" panose="020F0502020204030204" pitchFamily="34" charset="0"/>
              <a:buChar char="•"/>
            </a:pPr>
            <a:r>
              <a:rPr lang="en-US" sz="2400" dirty="0"/>
              <a:t>Develop</a:t>
            </a:r>
          </a:p>
          <a:p>
            <a:pPr lvl="1">
              <a:buFont typeface="Calibri" panose="020F0502020204030204" pitchFamily="34" charset="0"/>
              <a:buChar char="•"/>
            </a:pPr>
            <a:r>
              <a:rPr lang="en-US" sz="2400" dirty="0"/>
              <a:t>Asthma Action plan updated</a:t>
            </a:r>
          </a:p>
          <a:p>
            <a:pPr lvl="1">
              <a:buFont typeface="Calibri" panose="020F0502020204030204" pitchFamily="34" charset="0"/>
              <a:buChar char="•"/>
            </a:pPr>
            <a:r>
              <a:rPr lang="en-US" sz="2400" dirty="0"/>
              <a:t>Teach staff to follow child’s Asthma Action plan</a:t>
            </a:r>
          </a:p>
          <a:p>
            <a:pPr lvl="1">
              <a:buFont typeface="Calibri" panose="020F0502020204030204" pitchFamily="34" charset="0"/>
              <a:buChar char="•"/>
            </a:pPr>
            <a:endParaRPr lang="en-US" dirty="0"/>
          </a:p>
          <a:p>
            <a:pPr marL="201168" lvl="1" indent="0">
              <a:buFont typeface="Calibri" panose="020F0502020204030204" pitchFamily="34" charset="0"/>
              <a:buNone/>
            </a:pPr>
            <a:endParaRPr lang="en-US" dirty="0"/>
          </a:p>
        </p:txBody>
      </p:sp>
    </p:spTree>
    <p:extLst>
      <p:ext uri="{BB962C8B-B14F-4D97-AF65-F5344CB8AC3E}">
        <p14:creationId xmlns:p14="http://schemas.microsoft.com/office/powerpoint/2010/main" val="63462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computer with a group of people on it&#10;&#10;Description automatically generated">
            <a:extLst>
              <a:ext uri="{FF2B5EF4-FFF2-40B4-BE49-F238E27FC236}">
                <a16:creationId xmlns:a16="http://schemas.microsoft.com/office/drawing/2014/main" id="{50088EDC-0B4D-55F7-3CF0-E6EE5A8E2B24}"/>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6962" r="29138"/>
          <a:stretch/>
        </p:blipFill>
        <p:spPr>
          <a:xfrm>
            <a:off x="20" y="10"/>
            <a:ext cx="4518191" cy="6857990"/>
          </a:xfrm>
          <a:prstGeom prst="rect">
            <a:avLst/>
          </a:prstGeom>
        </p:spPr>
      </p:pic>
      <p:sp>
        <p:nvSpPr>
          <p:cNvPr id="20" name="Rectangle 19">
            <a:extLst>
              <a:ext uri="{FF2B5EF4-FFF2-40B4-BE49-F238E27FC236}">
                <a16:creationId xmlns:a16="http://schemas.microsoft.com/office/drawing/2014/main" id="{F4C359F3-25B2-4E2B-8713-5583EAF4C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9733" y="0"/>
            <a:ext cx="755226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Title 2">
            <a:extLst>
              <a:ext uri="{FF2B5EF4-FFF2-40B4-BE49-F238E27FC236}">
                <a16:creationId xmlns:a16="http://schemas.microsoft.com/office/drawing/2014/main" id="{CC390159-6545-46AE-9B29-4B111BF4ECA5}"/>
              </a:ext>
            </a:extLst>
          </p:cNvPr>
          <p:cNvSpPr>
            <a:spLocks noGrp="1"/>
          </p:cNvSpPr>
          <p:nvPr>
            <p:ph type="title"/>
          </p:nvPr>
        </p:nvSpPr>
        <p:spPr>
          <a:xfrm>
            <a:off x="4797441" y="174171"/>
            <a:ext cx="6666605" cy="740229"/>
          </a:xfrm>
        </p:spPr>
        <p:txBody>
          <a:bodyPr>
            <a:normAutofit/>
          </a:bodyPr>
          <a:lstStyle/>
          <a:p>
            <a:r>
              <a:rPr lang="en-US" sz="4000" b="1" dirty="0">
                <a:solidFill>
                  <a:srgbClr val="FFFFFF"/>
                </a:solidFill>
              </a:rPr>
              <a:t>Breakout Rooms Discussion</a:t>
            </a:r>
          </a:p>
        </p:txBody>
      </p:sp>
      <p:sp>
        <p:nvSpPr>
          <p:cNvPr id="21" name="Rectangle 20">
            <a:extLst>
              <a:ext uri="{FF2B5EF4-FFF2-40B4-BE49-F238E27FC236}">
                <a16:creationId xmlns:a16="http://schemas.microsoft.com/office/drawing/2014/main" id="{B026EB53-A064-438C-B0CD-AC1503631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8972"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Content Placeholder 3">
            <a:extLst>
              <a:ext uri="{FF2B5EF4-FFF2-40B4-BE49-F238E27FC236}">
                <a16:creationId xmlns:a16="http://schemas.microsoft.com/office/drawing/2014/main" id="{00373998-AE49-59E1-DE0A-CFDF76ACFC80}"/>
              </a:ext>
            </a:extLst>
          </p:cNvPr>
          <p:cNvSpPr>
            <a:spLocks noGrp="1"/>
          </p:cNvSpPr>
          <p:nvPr>
            <p:ph idx="1"/>
          </p:nvPr>
        </p:nvSpPr>
        <p:spPr>
          <a:xfrm>
            <a:off x="4733433" y="1121430"/>
            <a:ext cx="7330531" cy="5736570"/>
          </a:xfrm>
        </p:spPr>
        <p:txBody>
          <a:bodyPr>
            <a:normAutofit/>
          </a:bodyPr>
          <a:lstStyle/>
          <a:p>
            <a:r>
              <a:rPr lang="en-US" sz="2600" dirty="0">
                <a:solidFill>
                  <a:srgbClr val="FFFFFF"/>
                </a:solidFill>
              </a:rPr>
              <a:t>1. What steps are you taking or thinking about  taking to implement The ASIST Study recommendations? </a:t>
            </a:r>
          </a:p>
          <a:p>
            <a:endParaRPr lang="en-US" sz="2600" dirty="0">
              <a:solidFill>
                <a:srgbClr val="FFFFFF"/>
              </a:solidFill>
            </a:endParaRPr>
          </a:p>
          <a:p>
            <a:r>
              <a:rPr lang="en-US" sz="2600" dirty="0">
                <a:solidFill>
                  <a:srgbClr val="FFFFFF"/>
                </a:solidFill>
              </a:rPr>
              <a:t>2. Describe anticipated challenges in implementing The ASIST Study recommendations? </a:t>
            </a:r>
          </a:p>
          <a:p>
            <a:endParaRPr lang="en-US" sz="2600" dirty="0">
              <a:solidFill>
                <a:srgbClr val="FFFFFF"/>
              </a:solidFill>
            </a:endParaRPr>
          </a:p>
          <a:p>
            <a:r>
              <a:rPr lang="en-US" sz="2600" dirty="0">
                <a:solidFill>
                  <a:srgbClr val="FFFFFF"/>
                </a:solidFill>
              </a:rPr>
              <a:t>3. Discuss strategies to overcome challenges in implementing ASIST Study recommendations? </a:t>
            </a:r>
          </a:p>
          <a:p>
            <a:r>
              <a:rPr lang="en-US" sz="2600" dirty="0">
                <a:solidFill>
                  <a:srgbClr val="FFFFFF"/>
                </a:solidFill>
              </a:rPr>
              <a:t> </a:t>
            </a:r>
          </a:p>
          <a:p>
            <a:r>
              <a:rPr lang="en-US" sz="2600" dirty="0">
                <a:solidFill>
                  <a:srgbClr val="FFFFFF"/>
                </a:solidFill>
              </a:rPr>
              <a:t>4. What has surprised you most about The ASIST    Study recommendations? </a:t>
            </a:r>
          </a:p>
          <a:p>
            <a:endParaRPr lang="en-US" sz="2800" dirty="0">
              <a:solidFill>
                <a:srgbClr val="FFFFFF"/>
              </a:solidFill>
            </a:endParaRPr>
          </a:p>
        </p:txBody>
      </p:sp>
      <p:sp>
        <p:nvSpPr>
          <p:cNvPr id="7" name="TextBox 6">
            <a:extLst>
              <a:ext uri="{FF2B5EF4-FFF2-40B4-BE49-F238E27FC236}">
                <a16:creationId xmlns:a16="http://schemas.microsoft.com/office/drawing/2014/main" id="{5BFACC3C-862E-30B5-6947-4E466B011601}"/>
              </a:ext>
            </a:extLst>
          </p:cNvPr>
          <p:cNvSpPr txBox="1"/>
          <p:nvPr/>
        </p:nvSpPr>
        <p:spPr>
          <a:xfrm>
            <a:off x="2259106" y="6657945"/>
            <a:ext cx="231986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plantae.org/call-for-virtual-short-talk-submissions-for-plantaepresents-panel-discussion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Tree>
    <p:extLst>
      <p:ext uri="{BB962C8B-B14F-4D97-AF65-F5344CB8AC3E}">
        <p14:creationId xmlns:p14="http://schemas.microsoft.com/office/powerpoint/2010/main" val="3487669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25E6A-B938-51D9-ED7C-7841E20DBC98}"/>
              </a:ext>
            </a:extLst>
          </p:cNvPr>
          <p:cNvSpPr>
            <a:spLocks noGrp="1"/>
          </p:cNvSpPr>
          <p:nvPr>
            <p:ph type="title"/>
          </p:nvPr>
        </p:nvSpPr>
        <p:spPr/>
        <p:txBody>
          <a:bodyPr>
            <a:normAutofit/>
          </a:bodyPr>
          <a:lstStyle/>
          <a:p>
            <a:pPr algn="ctr"/>
            <a:r>
              <a:rPr lang="en-US" sz="4000" dirty="0"/>
              <a:t>What do I do next?</a:t>
            </a:r>
          </a:p>
        </p:txBody>
      </p:sp>
      <p:sp>
        <p:nvSpPr>
          <p:cNvPr id="3" name="Content Placeholder 2">
            <a:extLst>
              <a:ext uri="{FF2B5EF4-FFF2-40B4-BE49-F238E27FC236}">
                <a16:creationId xmlns:a16="http://schemas.microsoft.com/office/drawing/2014/main" id="{07099330-5036-260D-C76C-C76556087379}"/>
              </a:ext>
            </a:extLst>
          </p:cNvPr>
          <p:cNvSpPr>
            <a:spLocks noGrp="1"/>
          </p:cNvSpPr>
          <p:nvPr>
            <p:ph idx="1"/>
          </p:nvPr>
        </p:nvSpPr>
        <p:spPr/>
        <p:txBody>
          <a:bodyPr>
            <a:normAutofit lnSpcReduction="10000"/>
          </a:bodyPr>
          <a:lstStyle/>
          <a:p>
            <a:r>
              <a:rPr lang="en-US" sz="3200" dirty="0"/>
              <a:t>1. Join and use the Community of Practice.</a:t>
            </a:r>
          </a:p>
          <a:p>
            <a:r>
              <a:rPr lang="en-US" sz="3200" dirty="0"/>
              <a:t>2. Review the resources on symptom-based use of inhaled corticosteroids.</a:t>
            </a:r>
          </a:p>
          <a:p>
            <a:r>
              <a:rPr lang="en-US" sz="3200" dirty="0"/>
              <a:t>3. Look at your students with mild asthma who are regularly challenged in management at home and school.</a:t>
            </a:r>
          </a:p>
          <a:p>
            <a:r>
              <a:rPr lang="en-US" sz="3200" dirty="0"/>
              <a:t>4. Follow the Implementation Guidance for identified students.</a:t>
            </a:r>
          </a:p>
          <a:p>
            <a:r>
              <a:rPr lang="en-US" sz="3200" dirty="0"/>
              <a:t>5. Share your questions, observations and successes.</a:t>
            </a:r>
          </a:p>
          <a:p>
            <a:endParaRPr lang="en-US" dirty="0"/>
          </a:p>
          <a:p>
            <a:endParaRPr lang="en-US" dirty="0"/>
          </a:p>
        </p:txBody>
      </p:sp>
      <p:sp>
        <p:nvSpPr>
          <p:cNvPr id="4" name="Text Placeholder 3">
            <a:extLst>
              <a:ext uri="{FF2B5EF4-FFF2-40B4-BE49-F238E27FC236}">
                <a16:creationId xmlns:a16="http://schemas.microsoft.com/office/drawing/2014/main" id="{317F41C7-3A1E-22D0-A40A-FECE6524DB21}"/>
              </a:ext>
            </a:extLst>
          </p:cNvPr>
          <p:cNvSpPr>
            <a:spLocks noGrp="1"/>
          </p:cNvSpPr>
          <p:nvPr>
            <p:ph type="body" sz="half" idx="2"/>
          </p:nvPr>
        </p:nvSpPr>
        <p:spPr/>
        <p:txBody>
          <a:bodyPr>
            <a:normAutofit/>
          </a:bodyPr>
          <a:lstStyle/>
          <a:p>
            <a:pPr algn="ctr"/>
            <a:endParaRPr lang="en-US" sz="2800" dirty="0"/>
          </a:p>
          <a:p>
            <a:pPr algn="ctr"/>
            <a:endParaRPr lang="en-US" sz="2800" dirty="0"/>
          </a:p>
          <a:p>
            <a:pPr algn="ctr"/>
            <a:r>
              <a:rPr lang="en-US" sz="3200" dirty="0"/>
              <a:t>Your call to action</a:t>
            </a:r>
          </a:p>
        </p:txBody>
      </p:sp>
    </p:spTree>
    <p:extLst>
      <p:ext uri="{BB962C8B-B14F-4D97-AF65-F5344CB8AC3E}">
        <p14:creationId xmlns:p14="http://schemas.microsoft.com/office/powerpoint/2010/main" val="762521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8BB709-52DE-E02C-9B0C-1D07EFB7CA0E}"/>
              </a:ext>
            </a:extLst>
          </p:cNvPr>
          <p:cNvPicPr>
            <a:picLocks noChangeAspect="1"/>
          </p:cNvPicPr>
          <p:nvPr/>
        </p:nvPicPr>
        <p:blipFill>
          <a:blip r:embed="rId3"/>
          <a:stretch>
            <a:fillRect/>
          </a:stretch>
        </p:blipFill>
        <p:spPr>
          <a:xfrm>
            <a:off x="2159640" y="261588"/>
            <a:ext cx="7734698" cy="5454930"/>
          </a:xfrm>
          <a:prstGeom prst="rect">
            <a:avLst/>
          </a:prstGeom>
        </p:spPr>
      </p:pic>
    </p:spTree>
    <p:extLst>
      <p:ext uri="{BB962C8B-B14F-4D97-AF65-F5344CB8AC3E}">
        <p14:creationId xmlns:p14="http://schemas.microsoft.com/office/powerpoint/2010/main" val="3190959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16EFC-4AC9-4056-2216-0764A50924E8}"/>
              </a:ext>
            </a:extLst>
          </p:cNvPr>
          <p:cNvSpPr>
            <a:spLocks noGrp="1"/>
          </p:cNvSpPr>
          <p:nvPr>
            <p:ph type="title"/>
          </p:nvPr>
        </p:nvSpPr>
        <p:spPr/>
        <p:txBody>
          <a:bodyPr/>
          <a:lstStyle/>
          <a:p>
            <a:pPr algn="ctr"/>
            <a:r>
              <a:rPr lang="en-US" dirty="0"/>
              <a:t>Questions and Comments?</a:t>
            </a:r>
          </a:p>
        </p:txBody>
      </p:sp>
      <p:pic>
        <p:nvPicPr>
          <p:cNvPr id="4" name="Picture 2" descr="National Association of School Nurses logo. This will take you to the homepage">
            <a:extLst>
              <a:ext uri="{FF2B5EF4-FFF2-40B4-BE49-F238E27FC236}">
                <a16:creationId xmlns:a16="http://schemas.microsoft.com/office/drawing/2014/main" id="{B92A79FE-039E-1B05-EE8A-DB96F89E9CA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496999" y="2677887"/>
            <a:ext cx="2991496" cy="2166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4416964"/>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TM02900769[[fn=Retrospect]]</Template>
  <TotalTime>6151</TotalTime>
  <Words>1384</Words>
  <Application>Microsoft Office PowerPoint</Application>
  <PresentationFormat>Widescreen</PresentationFormat>
  <Paragraphs>141</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Helvetica Neue</vt:lpstr>
      <vt:lpstr>ProximaNovaLight</vt:lpstr>
      <vt:lpstr>Retrospect</vt:lpstr>
      <vt:lpstr>PCORI Symptom-based Adjustment of Inhaled Steroid Therapy Study (The ASIST Study) for Mild Asthma   </vt:lpstr>
      <vt:lpstr>Agenda</vt:lpstr>
      <vt:lpstr>Asthma is Multifaceted</vt:lpstr>
      <vt:lpstr>The ASIST study </vt:lpstr>
      <vt:lpstr>School Nurse Engagement:  Opportunities to Improve Asthma Outcomes</vt:lpstr>
      <vt:lpstr>Breakout Rooms Discussion</vt:lpstr>
      <vt:lpstr>What do I do next?</vt:lpstr>
      <vt:lpstr>PowerPoint Presentation</vt:lpstr>
      <vt:lpstr>Questions and Comments?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Presenting Data, Sharing Your Story</dc:title>
  <dc:creator>Ann Nichols</dc:creator>
  <cp:lastModifiedBy>Ann Nichols</cp:lastModifiedBy>
  <cp:revision>57</cp:revision>
  <cp:lastPrinted>2024-03-21T14:53:11Z</cp:lastPrinted>
  <dcterms:created xsi:type="dcterms:W3CDTF">2024-01-21T19:42:55Z</dcterms:created>
  <dcterms:modified xsi:type="dcterms:W3CDTF">2024-03-21T19:18:28Z</dcterms:modified>
</cp:coreProperties>
</file>